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1"/>
  </p:notesMasterIdLst>
  <p:sldIdLst>
    <p:sldId id="264" r:id="rId3"/>
    <p:sldId id="276" r:id="rId4"/>
    <p:sldId id="268" r:id="rId5"/>
    <p:sldId id="273" r:id="rId6"/>
    <p:sldId id="288" r:id="rId7"/>
    <p:sldId id="287" r:id="rId8"/>
    <p:sldId id="274" r:id="rId9"/>
    <p:sldId id="283" r:id="rId10"/>
    <p:sldId id="280" r:id="rId11"/>
    <p:sldId id="282" r:id="rId12"/>
    <p:sldId id="281" r:id="rId13"/>
    <p:sldId id="284" r:id="rId14"/>
    <p:sldId id="272" r:id="rId15"/>
    <p:sldId id="285" r:id="rId16"/>
    <p:sldId id="277" r:id="rId17"/>
    <p:sldId id="278" r:id="rId18"/>
    <p:sldId id="286" r:id="rId19"/>
    <p:sldId id="279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B4B4B"/>
    <a:srgbClr val="1E1E1E"/>
    <a:srgbClr val="D65700"/>
    <a:srgbClr val="2D2D2D"/>
    <a:srgbClr val="94B3D6"/>
    <a:srgbClr val="434343"/>
    <a:srgbClr val="595959"/>
    <a:srgbClr val="D1CFC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 autoAdjust="0"/>
    <p:restoredTop sz="89360" autoAdjust="0"/>
  </p:normalViewPr>
  <p:slideViewPr>
    <p:cSldViewPr snapToGrid="0">
      <p:cViewPr varScale="1">
        <p:scale>
          <a:sx n="119" d="100"/>
          <a:sy n="119" d="100"/>
        </p:scale>
        <p:origin x="665" y="9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3DBCB-AD7D-4772-92C5-8C4C6EC2B566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FCDE6-C3D2-457E-9ECF-EC5CD95895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07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FCDE6-C3D2-457E-9ECF-EC5CD95895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55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FCDE6-C3D2-457E-9ECF-EC5CD958955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62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FCEB-B2FC-4E2D-C90C-2B22FAC3F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BE88999-40E3-DF4B-70BE-9951F8FA9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641A8EC-8E3F-EA1D-FF88-B888437A3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73A563-D536-F0F5-A4FE-232987B09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FCDE6-C3D2-457E-9ECF-EC5CD95895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58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0DAD-7ABD-A8C4-3AAC-C1957CA4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FC756EA-E3BC-83F7-5AA8-0BA31D786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E61D8C1-95BB-CB9E-D991-3A7726C73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EF4048-5582-CC99-14AB-5603CA830A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FCDE6-C3D2-457E-9ECF-EC5CD958955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73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F9B43-6698-D9ED-0603-3D0A271CD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42867BF-9E76-F7DD-BA25-4653A483F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9E96161-824F-23AC-7131-57961C7B8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695CCA-626E-395A-DD59-79553EDA9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FCDE6-C3D2-457E-9ECF-EC5CD958955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007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FCDE6-C3D2-457E-9ECF-EC5CD958955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60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6DF0FC9-BBAF-2A92-B7FB-E19FD11DE005}"/>
              </a:ext>
            </a:extLst>
          </p:cNvPr>
          <p:cNvSpPr/>
          <p:nvPr userDrawn="1"/>
        </p:nvSpPr>
        <p:spPr>
          <a:xfrm>
            <a:off x="5357812" y="-11367"/>
            <a:ext cx="1476375" cy="22066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76EF30-FF3D-41E0-85C8-144939BAE7DF}"/>
              </a:ext>
            </a:extLst>
          </p:cNvPr>
          <p:cNvSpPr/>
          <p:nvPr userDrawn="1"/>
        </p:nvSpPr>
        <p:spPr>
          <a:xfrm>
            <a:off x="0" y="6083866"/>
            <a:ext cx="12192000" cy="7715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8299771-30FB-A610-3766-3B4DB94BEC32}"/>
              </a:ext>
            </a:extLst>
          </p:cNvPr>
          <p:cNvSpPr/>
          <p:nvPr userDrawn="1"/>
        </p:nvSpPr>
        <p:spPr>
          <a:xfrm>
            <a:off x="80961" y="253487"/>
            <a:ext cx="12030075" cy="5764469"/>
          </a:xfrm>
          <a:prstGeom prst="roundRect">
            <a:avLst>
              <a:gd name="adj" fmla="val 271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38100" dist="12700" dir="27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A018A64-028D-D960-93A3-6FBA99A73331}"/>
              </a:ext>
            </a:extLst>
          </p:cNvPr>
          <p:cNvSpPr/>
          <p:nvPr userDrawn="1"/>
        </p:nvSpPr>
        <p:spPr>
          <a:xfrm>
            <a:off x="5357812" y="-11367"/>
            <a:ext cx="1476375" cy="54292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00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104F24-22CA-D23E-806C-1B537816EA8D}"/>
              </a:ext>
            </a:extLst>
          </p:cNvPr>
          <p:cNvSpPr/>
          <p:nvPr userDrawn="1"/>
        </p:nvSpPr>
        <p:spPr>
          <a:xfrm>
            <a:off x="0" y="6083866"/>
            <a:ext cx="12192000" cy="7715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053E148-2A17-EDEB-5151-FC80ECDC0483}"/>
              </a:ext>
            </a:extLst>
          </p:cNvPr>
          <p:cNvSpPr/>
          <p:nvPr userDrawn="1"/>
        </p:nvSpPr>
        <p:spPr>
          <a:xfrm>
            <a:off x="80961" y="253487"/>
            <a:ext cx="12030075" cy="5764469"/>
          </a:xfrm>
          <a:prstGeom prst="roundRect">
            <a:avLst>
              <a:gd name="adj" fmla="val 271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38100" dist="12700" dir="27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B2EEECE-EFF0-F3F2-5EF8-088BB006C8C7}"/>
              </a:ext>
            </a:extLst>
          </p:cNvPr>
          <p:cNvSpPr/>
          <p:nvPr userDrawn="1"/>
        </p:nvSpPr>
        <p:spPr>
          <a:xfrm>
            <a:off x="5357812" y="-4764"/>
            <a:ext cx="1476375" cy="54292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06769B-2B8B-3D6A-7963-52138A5E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35179"/>
            <a:ext cx="2743200" cy="542925"/>
          </a:xfrm>
        </p:spPr>
        <p:txBody>
          <a:bodyPr anchor="ctr"/>
          <a:lstStyle/>
          <a:p>
            <a:fld id="{93AC0C09-3B82-45B4-BA41-4F558A8F196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7E34D2A-C02E-B49B-5937-58396E360D8F}"/>
              </a:ext>
            </a:extLst>
          </p:cNvPr>
          <p:cNvSpPr txBox="1"/>
          <p:nvPr userDrawn="1"/>
        </p:nvSpPr>
        <p:spPr>
          <a:xfrm>
            <a:off x="180975" y="6131479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NEXT IS ...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EF950131-B60A-FD58-74DC-D25D7A0DBCDA}"/>
              </a:ext>
            </a:extLst>
          </p:cNvPr>
          <p:cNvSpPr/>
          <p:nvPr userDrawn="1"/>
        </p:nvSpPr>
        <p:spPr>
          <a:xfrm>
            <a:off x="0" y="-11367"/>
            <a:ext cx="4252915" cy="106387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30E653F-888A-3B29-C753-AA263403B87E}"/>
              </a:ext>
            </a:extLst>
          </p:cNvPr>
          <p:cNvSpPr txBox="1"/>
          <p:nvPr userDrawn="1"/>
        </p:nvSpPr>
        <p:spPr>
          <a:xfrm>
            <a:off x="80959" y="22654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NOW...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396049A-214E-86BF-8ED2-5E8ADBD01EDC}"/>
              </a:ext>
            </a:extLst>
          </p:cNvPr>
          <p:cNvSpPr/>
          <p:nvPr userDrawn="1"/>
        </p:nvSpPr>
        <p:spPr>
          <a:xfrm>
            <a:off x="80959" y="6131479"/>
            <a:ext cx="3852866" cy="652848"/>
          </a:xfrm>
          <a:prstGeom prst="roundRect">
            <a:avLst>
              <a:gd name="adj" fmla="val 14031"/>
            </a:avLst>
          </a:prstGeom>
          <a:noFill/>
          <a:ln w="19050">
            <a:solidFill>
              <a:schemeClr val="bg1"/>
            </a:solidFill>
          </a:ln>
          <a:effectLst>
            <a:outerShdw blurRad="38100" dist="12700" dir="27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1EADDCAF-7418-4836-3082-42C3C64A4217}"/>
              </a:ext>
            </a:extLst>
          </p:cNvPr>
          <p:cNvSpPr/>
          <p:nvPr userDrawn="1"/>
        </p:nvSpPr>
        <p:spPr>
          <a:xfrm>
            <a:off x="4033840" y="6128180"/>
            <a:ext cx="8077195" cy="652848"/>
          </a:xfrm>
          <a:prstGeom prst="roundRect">
            <a:avLst>
              <a:gd name="adj" fmla="val 14031"/>
            </a:avLst>
          </a:prstGeom>
          <a:noFill/>
          <a:ln w="19050">
            <a:solidFill>
              <a:schemeClr val="bg1"/>
            </a:solidFill>
          </a:ln>
          <a:effectLst>
            <a:outerShdw blurRad="38100" dist="12700" dir="27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824C0C54-E0B9-33D4-03E5-D5E7D385B073}"/>
              </a:ext>
            </a:extLst>
          </p:cNvPr>
          <p:cNvSpPr/>
          <p:nvPr userDrawn="1"/>
        </p:nvSpPr>
        <p:spPr>
          <a:xfrm>
            <a:off x="80958" y="62304"/>
            <a:ext cx="4090991" cy="897877"/>
          </a:xfrm>
          <a:prstGeom prst="roundRect">
            <a:avLst>
              <a:gd name="adj" fmla="val 14031"/>
            </a:avLst>
          </a:prstGeom>
          <a:noFill/>
          <a:ln w="19050">
            <a:solidFill>
              <a:schemeClr val="bg1"/>
            </a:solidFill>
          </a:ln>
          <a:effectLst>
            <a:outerShdw blurRad="38100" dist="12700" dir="27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CD974DD-2ADD-9306-9E22-4A4D2339F167}"/>
              </a:ext>
            </a:extLst>
          </p:cNvPr>
          <p:cNvSpPr txBox="1"/>
          <p:nvPr userDrawn="1"/>
        </p:nvSpPr>
        <p:spPr>
          <a:xfrm>
            <a:off x="4171949" y="6125711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Progress ...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84E54C89-73B9-D6F0-6826-D2149A609A33}"/>
              </a:ext>
            </a:extLst>
          </p:cNvPr>
          <p:cNvSpPr/>
          <p:nvPr userDrawn="1"/>
        </p:nvSpPr>
        <p:spPr>
          <a:xfrm>
            <a:off x="5357812" y="-11367"/>
            <a:ext cx="1476375" cy="22066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803778F-1649-9E8F-32DB-198BA3FC24C1}"/>
              </a:ext>
            </a:extLst>
          </p:cNvPr>
          <p:cNvSpPr/>
          <p:nvPr userDrawn="1"/>
        </p:nvSpPr>
        <p:spPr>
          <a:xfrm>
            <a:off x="0" y="-11367"/>
            <a:ext cx="401641" cy="771523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365CC52-FAAF-38A3-33E0-2424998F32CD}"/>
              </a:ext>
            </a:extLst>
          </p:cNvPr>
          <p:cNvSpPr/>
          <p:nvPr userDrawn="1"/>
        </p:nvSpPr>
        <p:spPr>
          <a:xfrm>
            <a:off x="1" y="-11367"/>
            <a:ext cx="4033840" cy="34090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104F24-22CA-D23E-806C-1B537816EA8D}"/>
              </a:ext>
            </a:extLst>
          </p:cNvPr>
          <p:cNvSpPr/>
          <p:nvPr userDrawn="1"/>
        </p:nvSpPr>
        <p:spPr>
          <a:xfrm>
            <a:off x="0" y="6083866"/>
            <a:ext cx="12192000" cy="7715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053E148-2A17-EDEB-5151-FC80ECDC0483}"/>
              </a:ext>
            </a:extLst>
          </p:cNvPr>
          <p:cNvSpPr/>
          <p:nvPr userDrawn="1"/>
        </p:nvSpPr>
        <p:spPr>
          <a:xfrm>
            <a:off x="80961" y="253487"/>
            <a:ext cx="12030075" cy="5764469"/>
          </a:xfrm>
          <a:prstGeom prst="roundRect">
            <a:avLst>
              <a:gd name="adj" fmla="val 271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38100" dist="12700" dir="27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B2EEECE-EFF0-F3F2-5EF8-088BB006C8C7}"/>
              </a:ext>
            </a:extLst>
          </p:cNvPr>
          <p:cNvSpPr/>
          <p:nvPr userDrawn="1"/>
        </p:nvSpPr>
        <p:spPr>
          <a:xfrm>
            <a:off x="5357812" y="-4764"/>
            <a:ext cx="1476375" cy="54292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06769B-2B8B-3D6A-7963-52138A5E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35179"/>
            <a:ext cx="2743200" cy="542925"/>
          </a:xfrm>
        </p:spPr>
        <p:txBody>
          <a:bodyPr anchor="ctr"/>
          <a:lstStyle/>
          <a:p>
            <a:fld id="{93AC0C09-3B82-45B4-BA41-4F558A8F196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7E34D2A-C02E-B49B-5937-58396E360D8F}"/>
              </a:ext>
            </a:extLst>
          </p:cNvPr>
          <p:cNvSpPr txBox="1"/>
          <p:nvPr userDrawn="1"/>
        </p:nvSpPr>
        <p:spPr>
          <a:xfrm>
            <a:off x="180975" y="6131479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NEXT IS ...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EF950131-B60A-FD58-74DC-D25D7A0DBCDA}"/>
              </a:ext>
            </a:extLst>
          </p:cNvPr>
          <p:cNvSpPr/>
          <p:nvPr userDrawn="1"/>
        </p:nvSpPr>
        <p:spPr>
          <a:xfrm>
            <a:off x="1" y="-11367"/>
            <a:ext cx="4033840" cy="771523"/>
          </a:xfrm>
          <a:prstGeom prst="roundRect">
            <a:avLst>
              <a:gd name="adj" fmla="val 1152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396049A-214E-86BF-8ED2-5E8ADBD01EDC}"/>
              </a:ext>
            </a:extLst>
          </p:cNvPr>
          <p:cNvSpPr/>
          <p:nvPr userDrawn="1"/>
        </p:nvSpPr>
        <p:spPr>
          <a:xfrm>
            <a:off x="80959" y="6131479"/>
            <a:ext cx="3852866" cy="652848"/>
          </a:xfrm>
          <a:prstGeom prst="roundRect">
            <a:avLst>
              <a:gd name="adj" fmla="val 14031"/>
            </a:avLst>
          </a:prstGeom>
          <a:noFill/>
          <a:ln w="19050">
            <a:solidFill>
              <a:schemeClr val="bg1"/>
            </a:solidFill>
          </a:ln>
          <a:effectLst>
            <a:outerShdw blurRad="38100" dist="12700" dir="27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1EADDCAF-7418-4836-3082-42C3C64A4217}"/>
              </a:ext>
            </a:extLst>
          </p:cNvPr>
          <p:cNvSpPr/>
          <p:nvPr userDrawn="1"/>
        </p:nvSpPr>
        <p:spPr>
          <a:xfrm>
            <a:off x="4033840" y="6128180"/>
            <a:ext cx="8077195" cy="652848"/>
          </a:xfrm>
          <a:prstGeom prst="roundRect">
            <a:avLst>
              <a:gd name="adj" fmla="val 14031"/>
            </a:avLst>
          </a:prstGeom>
          <a:noFill/>
          <a:ln w="19050">
            <a:solidFill>
              <a:schemeClr val="bg1"/>
            </a:solidFill>
          </a:ln>
          <a:effectLst>
            <a:outerShdw blurRad="38100" dist="12700" dir="27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CD974DD-2ADD-9306-9E22-4A4D2339F167}"/>
              </a:ext>
            </a:extLst>
          </p:cNvPr>
          <p:cNvSpPr txBox="1"/>
          <p:nvPr userDrawn="1"/>
        </p:nvSpPr>
        <p:spPr>
          <a:xfrm>
            <a:off x="4171949" y="6125711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Progress ...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9C2AB10-2E7F-28E2-303C-10F016D80F24}"/>
              </a:ext>
            </a:extLst>
          </p:cNvPr>
          <p:cNvSpPr txBox="1"/>
          <p:nvPr userDrawn="1"/>
        </p:nvSpPr>
        <p:spPr>
          <a:xfrm>
            <a:off x="180975" y="35179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NOW ...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251306A-D6A8-62BE-BA8D-27B0946F9920}"/>
              </a:ext>
            </a:extLst>
          </p:cNvPr>
          <p:cNvSpPr/>
          <p:nvPr userDrawn="1"/>
        </p:nvSpPr>
        <p:spPr>
          <a:xfrm>
            <a:off x="80959" y="35179"/>
            <a:ext cx="3852866" cy="652848"/>
          </a:xfrm>
          <a:prstGeom prst="roundRect">
            <a:avLst>
              <a:gd name="adj" fmla="val 14031"/>
            </a:avLst>
          </a:prstGeom>
          <a:noFill/>
          <a:ln w="19050">
            <a:solidFill>
              <a:schemeClr val="bg1"/>
            </a:solidFill>
          </a:ln>
          <a:effectLst>
            <a:outerShdw blurRad="38100" dist="12700" dir="2700000" algn="ctr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86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84E54C89-73B9-D6F0-6826-D2149A609A33}"/>
              </a:ext>
            </a:extLst>
          </p:cNvPr>
          <p:cNvSpPr/>
          <p:nvPr userDrawn="1"/>
        </p:nvSpPr>
        <p:spPr>
          <a:xfrm>
            <a:off x="5357812" y="-11367"/>
            <a:ext cx="1476375" cy="22066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104F24-22CA-D23E-806C-1B537816EA8D}"/>
              </a:ext>
            </a:extLst>
          </p:cNvPr>
          <p:cNvSpPr/>
          <p:nvPr userDrawn="1"/>
        </p:nvSpPr>
        <p:spPr>
          <a:xfrm>
            <a:off x="0" y="6083866"/>
            <a:ext cx="12192000" cy="7715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053E148-2A17-EDEB-5151-FC80ECDC0483}"/>
              </a:ext>
            </a:extLst>
          </p:cNvPr>
          <p:cNvSpPr/>
          <p:nvPr userDrawn="1"/>
        </p:nvSpPr>
        <p:spPr>
          <a:xfrm>
            <a:off x="80961" y="253487"/>
            <a:ext cx="12030075" cy="5764469"/>
          </a:xfrm>
          <a:prstGeom prst="roundRect">
            <a:avLst>
              <a:gd name="adj" fmla="val 271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38100" dist="12700" dir="27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B2EEECE-EFF0-F3F2-5EF8-088BB006C8C7}"/>
              </a:ext>
            </a:extLst>
          </p:cNvPr>
          <p:cNvSpPr/>
          <p:nvPr userDrawn="1"/>
        </p:nvSpPr>
        <p:spPr>
          <a:xfrm>
            <a:off x="5357812" y="-4764"/>
            <a:ext cx="1476375" cy="54292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06769B-2B8B-3D6A-7963-52138A5E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35179"/>
            <a:ext cx="2743200" cy="542925"/>
          </a:xfrm>
        </p:spPr>
        <p:txBody>
          <a:bodyPr anchor="ctr"/>
          <a:lstStyle/>
          <a:p>
            <a:fld id="{93AC0C09-3B82-45B4-BA41-4F558A8F196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167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06769B-2B8B-3D6A-7963-52138A5E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35179"/>
            <a:ext cx="2743200" cy="542925"/>
          </a:xfrm>
        </p:spPr>
        <p:txBody>
          <a:bodyPr anchor="ctr"/>
          <a:lstStyle/>
          <a:p>
            <a:fld id="{93AC0C09-3B82-45B4-BA41-4F558A8F196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A6D7062C-A0EB-1995-FCEB-E8473CCF8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989" y="578104"/>
            <a:ext cx="8814818" cy="8436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4800" b="1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93A40EA-B9EC-D3DB-AF1E-98DE10BFEA91}"/>
              </a:ext>
            </a:extLst>
          </p:cNvPr>
          <p:cNvCxnSpPr/>
          <p:nvPr userDrawn="1"/>
        </p:nvCxnSpPr>
        <p:spPr>
          <a:xfrm>
            <a:off x="316989" y="1427125"/>
            <a:ext cx="92304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31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06769B-2B8B-3D6A-7963-52138A5E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8" y="35179"/>
            <a:ext cx="2743200" cy="542925"/>
          </a:xfrm>
        </p:spPr>
        <p:txBody>
          <a:bodyPr anchor="ctr"/>
          <a:lstStyle/>
          <a:p>
            <a:fld id="{93AC0C09-3B82-45B4-BA41-4F558A8F196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346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8FD6161-B0CD-2D19-7EF3-0DCE7A487054}"/>
              </a:ext>
            </a:extLst>
          </p:cNvPr>
          <p:cNvSpPr/>
          <p:nvPr userDrawn="1"/>
        </p:nvSpPr>
        <p:spPr>
          <a:xfrm>
            <a:off x="5357812" y="-11367"/>
            <a:ext cx="1476375" cy="220664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A570AAD-1AC2-9B99-31F6-251DD9130D75}"/>
              </a:ext>
            </a:extLst>
          </p:cNvPr>
          <p:cNvSpPr/>
          <p:nvPr userDrawn="1"/>
        </p:nvSpPr>
        <p:spPr>
          <a:xfrm>
            <a:off x="0" y="6083866"/>
            <a:ext cx="12192000" cy="7715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56328F5-274E-A6E4-43FB-30E441967D5D}"/>
              </a:ext>
            </a:extLst>
          </p:cNvPr>
          <p:cNvSpPr/>
          <p:nvPr userDrawn="1"/>
        </p:nvSpPr>
        <p:spPr>
          <a:xfrm>
            <a:off x="80961" y="253487"/>
            <a:ext cx="12030075" cy="5764469"/>
          </a:xfrm>
          <a:prstGeom prst="roundRect">
            <a:avLst>
              <a:gd name="adj" fmla="val 271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38100" dist="12700" dir="27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0069A02B-6704-FA40-D587-F45B5EC47BB0}"/>
              </a:ext>
            </a:extLst>
          </p:cNvPr>
          <p:cNvSpPr/>
          <p:nvPr userDrawn="1"/>
        </p:nvSpPr>
        <p:spPr>
          <a:xfrm>
            <a:off x="5357812" y="-4764"/>
            <a:ext cx="1476375" cy="54292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64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408ACF-FD64-C28D-85A8-1ECE72DC1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-1"/>
            <a:ext cx="2743200" cy="542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fld id="{4863916C-E7B8-44EC-90E5-1B7AA523551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468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60" r:id="rId3"/>
    <p:sldLayoutId id="2147483661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C4C58A-ECD0-2F6B-D56A-D92FA5B3A8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D9B0AB6-5216-DDD3-501A-CFF571602481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softEdge rad="1079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501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4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A5EB249-D0EF-6B02-D860-E030B1CB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752EFF-598E-B6CD-B4FE-EA695DD05150}"/>
              </a:ext>
            </a:extLst>
          </p:cNvPr>
          <p:cNvSpPr txBox="1"/>
          <p:nvPr/>
        </p:nvSpPr>
        <p:spPr>
          <a:xfrm>
            <a:off x="0" y="209526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固定カメラ映像からの</a:t>
            </a:r>
            <a:endParaRPr kumimoji="1" lang="en-US" altLang="ja-JP" sz="4800" b="1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  <a:p>
            <a:pPr algn="ctr"/>
            <a:r>
              <a:rPr lang="en-US" altLang="ja-JP" sz="4800" b="1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3D</a:t>
            </a:r>
            <a:r>
              <a:rPr lang="ja-JP" altLang="en-US" sz="4800" b="1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顔モデル再構成システム</a:t>
            </a:r>
            <a:endParaRPr kumimoji="1" lang="ja-JP" altLang="en-US" sz="4800" b="1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34B798-7B86-BEA9-9CB8-754035810783}"/>
              </a:ext>
            </a:extLst>
          </p:cNvPr>
          <p:cNvSpPr txBox="1"/>
          <p:nvPr/>
        </p:nvSpPr>
        <p:spPr>
          <a:xfrm>
            <a:off x="664685" y="3726481"/>
            <a:ext cx="10862631" cy="16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松浦 史明・菅野 叶人</a:t>
            </a:r>
            <a:endParaRPr lang="en-US" altLang="ja-JP" sz="2400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4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情報工学工房　最終発表</a:t>
            </a:r>
            <a:endParaRPr lang="en-US" altLang="ja-JP" sz="2400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24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2025</a:t>
            </a:r>
            <a:r>
              <a:rPr lang="ja-JP" altLang="en-US" sz="24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年</a:t>
            </a:r>
            <a:r>
              <a:rPr lang="en-US" altLang="ja-JP" sz="24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2</a:t>
            </a:r>
            <a:r>
              <a:rPr lang="ja-JP" altLang="en-US" sz="24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月</a:t>
            </a:r>
            <a:r>
              <a:rPr lang="en-US" altLang="ja-JP" sz="24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18</a:t>
            </a:r>
            <a:r>
              <a:rPr lang="ja-JP" altLang="en-US" sz="24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日　電気通信大学</a:t>
            </a:r>
            <a:endParaRPr lang="en-US" altLang="ja-JP" sz="2400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08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7CCA7-ECED-A48B-1676-881EF387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28CDE98-C597-2069-6617-6C4B72ED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05BA4A-E7CF-9730-B339-41B261AE8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err="1"/>
              <a:t>NeRF</a:t>
            </a:r>
            <a:r>
              <a:rPr lang="ja-JP" altLang="en-US" dirty="0"/>
              <a:t>の改善の結果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2CD849-02AE-C6E1-96EA-1D2876BC9976}"/>
              </a:ext>
            </a:extLst>
          </p:cNvPr>
          <p:cNvSpPr txBox="1"/>
          <p:nvPr/>
        </p:nvSpPr>
        <p:spPr>
          <a:xfrm>
            <a:off x="316990" y="1503007"/>
            <a:ext cx="209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</a:t>
            </a:r>
            <a:r>
              <a:rPr lang="en-US" altLang="ja-JP" sz="3200" dirty="0" err="1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NeRF</a:t>
            </a:r>
            <a:endParaRPr lang="en-US" altLang="ja-JP" sz="32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pic>
        <p:nvPicPr>
          <p:cNvPr id="5" name="blender_paper_face2_spiral_100000_rgb">
            <a:hlinkClick r:id="" action="ppaction://media"/>
            <a:extLst>
              <a:ext uri="{FF2B5EF4-FFF2-40B4-BE49-F238E27FC236}">
                <a16:creationId xmlns:a16="http://schemas.microsoft.com/office/drawing/2014/main" id="{2F1C6121-5232-9B3F-CD81-733E6A1759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36438" y="1526097"/>
            <a:ext cx="3046703" cy="5296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C18518-055B-42F4-2CA7-E51D70CFB546}"/>
              </a:ext>
            </a:extLst>
          </p:cNvPr>
          <p:cNvSpPr txBox="1"/>
          <p:nvPr/>
        </p:nvSpPr>
        <p:spPr>
          <a:xfrm>
            <a:off x="5376821" y="1503007"/>
            <a:ext cx="278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</a:t>
            </a:r>
            <a:r>
              <a:rPr lang="en-US" altLang="ja-JP" sz="3200" dirty="0" err="1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DietNeRF</a:t>
            </a:r>
            <a:endParaRPr lang="en-US" altLang="ja-JP" sz="32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pic>
        <p:nvPicPr>
          <p:cNvPr id="6" name="255_blender_koyo_8views_ctr_spiral_031250_rgb">
            <a:hlinkClick r:id="" action="ppaction://media"/>
            <a:extLst>
              <a:ext uri="{FF2B5EF4-FFF2-40B4-BE49-F238E27FC236}">
                <a16:creationId xmlns:a16="http://schemas.microsoft.com/office/drawing/2014/main" id="{018BEADA-FA56-47B6-CBC8-15A5E1209B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0825" y="1526097"/>
            <a:ext cx="3046703" cy="5296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160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26923-C1D5-4946-7424-E83F18C91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6F623B-E641-7D04-D3EB-68621495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07E685-99C1-CC4C-7942-FC7E034B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今後の展望</a:t>
            </a:r>
            <a:r>
              <a:rPr lang="en-US" altLang="ja-JP" dirty="0"/>
              <a:t>: </a:t>
            </a:r>
            <a:r>
              <a:rPr lang="en-US" altLang="ja-JP" dirty="0" err="1"/>
              <a:t>NeRF</a:t>
            </a:r>
            <a:r>
              <a:rPr lang="ja-JP" altLang="en-US" dirty="0"/>
              <a:t>の改善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1739DDA-7D67-21BF-1049-F82031C0EC61}"/>
              </a:ext>
            </a:extLst>
          </p:cNvPr>
          <p:cNvSpPr txBox="1"/>
          <p:nvPr/>
        </p:nvSpPr>
        <p:spPr>
          <a:xfrm>
            <a:off x="316989" y="1503007"/>
            <a:ext cx="113101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・人間の顔はほぼ左右対称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→左右対称性を担保できるような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Loss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の追加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・顔ランドマークの一貫性の担保ができるような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Loss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の追加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</a:t>
            </a:r>
            <a:r>
              <a:rPr lang="en-US" altLang="ja-JP" sz="2800" dirty="0" err="1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NeRF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の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NN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を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GAN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の生成部と見做した上で、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Vision Transformer</a:t>
            </a: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ベースの判別部を追加し、不可視視点の推定精度向上を目指す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pic>
        <p:nvPicPr>
          <p:cNvPr id="33" name="グラフィックス 32">
            <a:extLst>
              <a:ext uri="{FF2B5EF4-FFF2-40B4-BE49-F238E27FC236}">
                <a16:creationId xmlns:a16="http://schemas.microsoft.com/office/drawing/2014/main" id="{58D0B97A-357A-8C61-0B8A-73EF1D6D9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7617" y="4041088"/>
            <a:ext cx="7616762" cy="26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5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7CCA7-ECED-A48B-1676-881EF387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28CDE98-C597-2069-6617-6C4B72ED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05BA4A-E7CF-9730-B339-41B261AE8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226AEA85-E21D-5A2D-D073-D686FBE1F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445996"/>
              </p:ext>
            </p:extLst>
          </p:nvPr>
        </p:nvGraphicFramePr>
        <p:xfrm>
          <a:off x="316989" y="1533347"/>
          <a:ext cx="11427767" cy="2983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8274">
                  <a:extLst>
                    <a:ext uri="{9D8B030D-6E8A-4147-A177-3AD203B41FA5}">
                      <a16:colId xmlns:a16="http://schemas.microsoft.com/office/drawing/2014/main" val="2200509803"/>
                    </a:ext>
                  </a:extLst>
                </a:gridCol>
                <a:gridCol w="10939493">
                  <a:extLst>
                    <a:ext uri="{9D8B030D-6E8A-4147-A177-3AD203B41FA5}">
                      <a16:colId xmlns:a16="http://schemas.microsoft.com/office/drawing/2014/main" val="31778144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[1] </a:t>
                      </a:r>
                      <a:endParaRPr lang="ja-JP" sz="2400" b="0" kern="100">
                        <a:solidFill>
                          <a:schemeClr val="tx1"/>
                        </a:solidFill>
                        <a:effectLst/>
                        <a:latin typeface="ヒラギノ角ゴ ProN W3" panose="020B0300000000000000" pitchFamily="34" charset="-128"/>
                        <a:ea typeface="ヒラギノ角ゴ ProN W3" panose="020B03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B. Mildenhall, P. P. Srinivasan, M. </a:t>
                      </a:r>
                      <a:r>
                        <a:rPr lang="en-US" sz="2400" b="0" kern="100" dirty="0" err="1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Tancik</a:t>
                      </a: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, J. T. Barron, R. </a:t>
                      </a:r>
                      <a:r>
                        <a:rPr lang="en-US" sz="2400" b="0" kern="100" dirty="0" err="1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Ramamoorthi</a:t>
                      </a: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 , R. Ng, </a:t>
                      </a:r>
                      <a:r>
                        <a:rPr lang="ja-JP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“</a:t>
                      </a:r>
                      <a:r>
                        <a:rPr lang="en-US" sz="2400" b="0" kern="100" dirty="0" err="1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NeRF</a:t>
                      </a: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: Representing Scenes as Neural Radiance Fields for View Synthesis,</a:t>
                      </a:r>
                      <a:r>
                        <a:rPr lang="ja-JP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”</a:t>
                      </a: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 2020.</a:t>
                      </a:r>
                      <a:endParaRPr lang="ja-JP" sz="2400" b="0" kern="100" dirty="0">
                        <a:solidFill>
                          <a:schemeClr val="tx1"/>
                        </a:solidFill>
                        <a:effectLst/>
                        <a:latin typeface="ヒラギノ角ゴ ProN W3" panose="020B0300000000000000" pitchFamily="34" charset="-128"/>
                        <a:ea typeface="ヒラギノ角ゴ ProN W3" panose="020B03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60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[2] </a:t>
                      </a:r>
                      <a:endParaRPr lang="ja-JP" sz="2400" b="0" kern="100">
                        <a:solidFill>
                          <a:schemeClr val="tx1"/>
                        </a:solidFill>
                        <a:effectLst/>
                        <a:latin typeface="ヒラギノ角ゴ ProN W3" panose="020B0300000000000000" pitchFamily="34" charset="-128"/>
                        <a:ea typeface="ヒラギノ角ゴ ProN W3" panose="020B03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K. Park, U. Sinha, P. Hedman, J. T. Barron, S. Bouaziz, D. B. Goldman, R. Martin-Brualla , S. M. Seitz, </a:t>
                      </a:r>
                      <a:r>
                        <a:rPr lang="ja-JP" sz="2400" b="0" kern="10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“</a:t>
                      </a: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HyperNeRF: A Higher-Dimensional Representation for Topologically Varying Neural Radiance Fields,</a:t>
                      </a:r>
                      <a:r>
                        <a:rPr lang="ja-JP" sz="2400" b="0" kern="10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”</a:t>
                      </a: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 2021.</a:t>
                      </a:r>
                      <a:endParaRPr lang="ja-JP" sz="2400" b="0" kern="100">
                        <a:solidFill>
                          <a:schemeClr val="tx1"/>
                        </a:solidFill>
                        <a:effectLst/>
                        <a:latin typeface="ヒラギノ角ゴ ProN W3" panose="020B0300000000000000" pitchFamily="34" charset="-128"/>
                        <a:ea typeface="ヒラギノ角ゴ ProN W3" panose="020B03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827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[3] </a:t>
                      </a:r>
                      <a:endParaRPr lang="ja-JP" sz="2400" b="0" kern="100">
                        <a:solidFill>
                          <a:schemeClr val="tx1"/>
                        </a:solidFill>
                        <a:effectLst/>
                        <a:latin typeface="ヒラギノ角ゴ ProN W3" panose="020B0300000000000000" pitchFamily="34" charset="-128"/>
                        <a:ea typeface="ヒラギノ角ゴ ProN W3" panose="020B03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A. Jain, M. </a:t>
                      </a:r>
                      <a:r>
                        <a:rPr lang="en-US" sz="2400" b="0" kern="100" dirty="0" err="1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Tancik</a:t>
                      </a: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 , P. </a:t>
                      </a:r>
                      <a:r>
                        <a:rPr lang="en-US" sz="2400" b="0" kern="100" dirty="0" err="1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Abbeel</a:t>
                      </a: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, </a:t>
                      </a:r>
                      <a:r>
                        <a:rPr lang="ja-JP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“</a:t>
                      </a: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Putting </a:t>
                      </a:r>
                      <a:r>
                        <a:rPr lang="en-US" sz="2400" b="0" kern="100" dirty="0" err="1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NeRF</a:t>
                      </a: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 on a Diet: Semantically Consistent Few-Shot View Synthesis,</a:t>
                      </a:r>
                      <a:r>
                        <a:rPr lang="ja-JP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”</a:t>
                      </a: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ヒラギノ角ゴ ProN W3" panose="020B0300000000000000" pitchFamily="34" charset="-128"/>
                          <a:ea typeface="ヒラギノ角ゴ ProN W3" panose="020B0300000000000000" pitchFamily="34" charset="-128"/>
                        </a:rPr>
                        <a:t> 2021.</a:t>
                      </a:r>
                      <a:endParaRPr lang="ja-JP" sz="2400" b="0" kern="100" dirty="0">
                        <a:solidFill>
                          <a:schemeClr val="tx1"/>
                        </a:solidFill>
                        <a:effectLst/>
                        <a:latin typeface="ヒラギノ角ゴ ProN W3" panose="020B0300000000000000" pitchFamily="34" charset="-128"/>
                        <a:ea typeface="ヒラギノ角ゴ ProN W3" panose="020B03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77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48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00D5F-70F4-B033-78EA-E2378E8F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BC9948B-B8A2-7F98-46ED-9A5ACF18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0814F3-0279-6264-3D6C-A036EDD62B70}"/>
              </a:ext>
            </a:extLst>
          </p:cNvPr>
          <p:cNvSpPr txBox="1"/>
          <p:nvPr/>
        </p:nvSpPr>
        <p:spPr>
          <a:xfrm>
            <a:off x="0" y="28543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b="1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ご清聴ありがとうございました</a:t>
            </a:r>
            <a:endParaRPr kumimoji="1" lang="ja-JP" altLang="en-US" sz="4800" b="1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7144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5277-3C13-5D40-B0DC-858699AD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681AF2-EEDB-8F79-0D54-C6D4F52C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0B5DFA-7DE2-3263-190C-DC9E2A643A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システム構成</a:t>
            </a:r>
            <a:r>
              <a:rPr lang="en-US" altLang="ja-JP" dirty="0"/>
              <a:t>: YOLOv8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F71387-3211-D354-43D8-EB750B40E670}"/>
              </a:ext>
            </a:extLst>
          </p:cNvPr>
          <p:cNvSpPr txBox="1"/>
          <p:nvPr/>
        </p:nvSpPr>
        <p:spPr>
          <a:xfrm>
            <a:off x="316989" y="1503007"/>
            <a:ext cx="758560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①映像のキャプチャと</a:t>
            </a:r>
            <a:r>
              <a:rPr lang="en-US" altLang="ja-JP" sz="32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segmentation</a:t>
            </a: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・カメラは固定位置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・今回は顔を回転させる代わりに、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　ぬいぐるみを回転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・学習済み重みを用いて、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YOLOv8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ネット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　ワークを用いた切り取った画像を出力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pic>
        <p:nvPicPr>
          <p:cNvPr id="5" name="test_noaudio">
            <a:hlinkClick r:id="" action="ppaction://media"/>
            <a:extLst>
              <a:ext uri="{FF2B5EF4-FFF2-40B4-BE49-F238E27FC236}">
                <a16:creationId xmlns:a16="http://schemas.microsoft.com/office/drawing/2014/main" id="{F1CE49A4-7B8C-2F1D-C5B0-DAE53BCE6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5095" y="1503007"/>
            <a:ext cx="2978988" cy="529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2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C47A-8555-22C6-CE70-8DF3AB1B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BF53D3-6E4B-E0B9-12CC-E330D754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227999-E6F3-8F7A-4023-9491A95D8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システム構成</a:t>
            </a:r>
            <a:r>
              <a:rPr lang="en-US" altLang="ja-JP" dirty="0"/>
              <a:t>: COLMAP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B12596-5021-0F22-3F02-61C3E4C0D069}"/>
              </a:ext>
            </a:extLst>
          </p:cNvPr>
          <p:cNvSpPr txBox="1"/>
          <p:nvPr/>
        </p:nvSpPr>
        <p:spPr>
          <a:xfrm>
            <a:off x="316989" y="1503007"/>
            <a:ext cx="8151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②擬似的な撮影位置の推定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・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SIFT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特徴量を使用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・回転行列と位置の両方を表す変換行列の推定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pic>
        <p:nvPicPr>
          <p:cNvPr id="6" name="図 5" descr="ピンクのクマのぬいぐるみ&#10;&#10;自動的に生成された説明">
            <a:extLst>
              <a:ext uri="{FF2B5EF4-FFF2-40B4-BE49-F238E27FC236}">
                <a16:creationId xmlns:a16="http://schemas.microsoft.com/office/drawing/2014/main" id="{2C13313A-6158-291C-55BC-6A6E51C0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199" y="1662127"/>
            <a:ext cx="2857759" cy="5080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789F05-A0BF-0827-C1AB-FCC8ABCE8173}"/>
              </a:ext>
            </a:extLst>
          </p:cNvPr>
          <p:cNvSpPr txBox="1"/>
          <p:nvPr/>
        </p:nvSpPr>
        <p:spPr>
          <a:xfrm>
            <a:off x="213923" y="3429000"/>
            <a:ext cx="8729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右の画像の場合の、</a:t>
            </a:r>
            <a:endParaRPr lang="en-US" altLang="ja-JP" sz="24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4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ワールド座標系から（疑似）カメラ座標系への変換行列の例</a:t>
            </a:r>
            <a:endParaRPr lang="en-US" altLang="ja-JP" sz="24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AFEA315-8EC0-3D7E-A7BF-CD32987EA7FD}"/>
                  </a:ext>
                </a:extLst>
              </p:cNvPr>
              <p:cNvSpPr txBox="1"/>
              <p:nvPr/>
            </p:nvSpPr>
            <p:spPr>
              <a:xfrm>
                <a:off x="3168243" y="4259997"/>
                <a:ext cx="5336943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.8109</m:t>
                                      </m:r>
                                    </m:e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0.0962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0.5704</m:t>
                                      </m:r>
                                    </m:e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0.0900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.5772</m:t>
                                      </m:r>
                                    </m:e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2.3645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−0.8164</m:t>
                                      </m:r>
                                    </m:e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−3.5809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0.1305</m:t>
                                      </m:r>
                                    </m:e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0.9913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.0181</m:t>
                                      </m:r>
                                    </m:e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0.3618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8AFEA315-8EC0-3D7E-A7BF-CD32987EA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243" y="4259997"/>
                <a:ext cx="5336943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6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0EEF3-22BD-538F-B171-18350B02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F9F2DDA-8AF4-551B-20C4-F622019B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CDCDDB-7319-FE9C-20FF-49B3FA3591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システム構成</a:t>
            </a:r>
            <a:r>
              <a:rPr lang="en-US" altLang="ja-JP" dirty="0"/>
              <a:t>: </a:t>
            </a:r>
            <a:r>
              <a:rPr lang="en-US" altLang="ja-JP" dirty="0" err="1"/>
              <a:t>NeRF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FED698-0EF7-686D-3B2D-2DF76E6C3B60}"/>
              </a:ext>
            </a:extLst>
          </p:cNvPr>
          <p:cNvSpPr txBox="1"/>
          <p:nvPr/>
        </p:nvSpPr>
        <p:spPr>
          <a:xfrm>
            <a:off x="316989" y="1503007"/>
            <a:ext cx="1131019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③</a:t>
            </a:r>
            <a:r>
              <a:rPr lang="en-US" altLang="ja-JP" sz="32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NN</a:t>
            </a:r>
            <a:r>
              <a:rPr lang="ja-JP" altLang="en-US" sz="32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の学習</a:t>
            </a:r>
            <a:endParaRPr lang="en-US" altLang="ja-JP" sz="32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・任意の方向から物体を見た際の画像を推定するシステム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・レイから得られる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RGB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値を推定するネットワーク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・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YOLOv8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を用いて作成したぬいぐるみのみを切り取った画像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　と、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COLMAP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で推定した疑似カメラ座標を用いて訓練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F2ABAF8-6EAC-26EA-EA9B-A31EF65D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95" t="24752" r="24561" b="2409"/>
          <a:stretch/>
        </p:blipFill>
        <p:spPr>
          <a:xfrm>
            <a:off x="2114089" y="3872887"/>
            <a:ext cx="7963822" cy="27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3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5277-3C13-5D40-B0DC-858699AD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681AF2-EEDB-8F79-0D54-C6D4F52C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0B5DFA-7DE2-3263-190C-DC9E2A643A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システム構成</a:t>
            </a:r>
            <a:r>
              <a:rPr lang="en-US" altLang="ja-JP" dirty="0"/>
              <a:t>: </a:t>
            </a:r>
            <a:r>
              <a:rPr lang="ja-JP" altLang="en-US" dirty="0"/>
              <a:t>推論</a:t>
            </a:r>
            <a:endParaRPr kumimoji="1" lang="ja-JP" altLang="en-US" dirty="0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E4025468-7FBC-DD0B-7EE0-087FDF946517}"/>
              </a:ext>
            </a:extLst>
          </p:cNvPr>
          <p:cNvSpPr/>
          <p:nvPr/>
        </p:nvSpPr>
        <p:spPr>
          <a:xfrm>
            <a:off x="8045800" y="3455506"/>
            <a:ext cx="468688" cy="1391728"/>
          </a:xfrm>
          <a:prstGeom prst="right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blender_paper_face2_spiral_100000_rgb">
            <a:hlinkClick r:id="" action="ppaction://media"/>
            <a:extLst>
              <a:ext uri="{FF2B5EF4-FFF2-40B4-BE49-F238E27FC236}">
                <a16:creationId xmlns:a16="http://schemas.microsoft.com/office/drawing/2014/main" id="{B8B80F51-19A1-A8E4-C984-C665A4F1C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4940" y="1503008"/>
            <a:ext cx="3046703" cy="52967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9555EE1-ADEB-2B37-D484-033714D238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4" t="3275" r="2776"/>
          <a:stretch/>
        </p:blipFill>
        <p:spPr>
          <a:xfrm>
            <a:off x="3287185" y="3110416"/>
            <a:ext cx="4600613" cy="1909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823672-1529-519F-5BA2-D2512B6C455C}"/>
              </a:ext>
            </a:extLst>
          </p:cNvPr>
          <p:cNvSpPr/>
          <p:nvPr/>
        </p:nvSpPr>
        <p:spPr>
          <a:xfrm>
            <a:off x="-326243" y="3814089"/>
            <a:ext cx="2894834" cy="67456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Camera Pose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8315FF1B-02FB-044D-BE9C-2D0D7A708F78}"/>
              </a:ext>
            </a:extLst>
          </p:cNvPr>
          <p:cNvSpPr/>
          <p:nvPr/>
        </p:nvSpPr>
        <p:spPr>
          <a:xfrm>
            <a:off x="2660495" y="3455506"/>
            <a:ext cx="468688" cy="1391728"/>
          </a:xfrm>
          <a:prstGeom prst="right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BBA9D40-7FC7-85C1-1D76-1D4F7F32F819}"/>
              </a:ext>
            </a:extLst>
          </p:cNvPr>
          <p:cNvSpPr/>
          <p:nvPr/>
        </p:nvSpPr>
        <p:spPr>
          <a:xfrm>
            <a:off x="5546901" y="5537015"/>
            <a:ext cx="2894834" cy="39969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Volume Rendering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6C3DE51-635D-A6CA-DAD5-9DDF525B1267}"/>
              </a:ext>
            </a:extLst>
          </p:cNvPr>
          <p:cNvCxnSpPr/>
          <p:nvPr/>
        </p:nvCxnSpPr>
        <p:spPr>
          <a:xfrm flipH="1">
            <a:off x="7887798" y="4447936"/>
            <a:ext cx="305042" cy="1089079"/>
          </a:xfrm>
          <a:prstGeom prst="line">
            <a:avLst/>
          </a:prstGeom>
          <a:ln w="38100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B7A8DA3-39A1-05AE-0C3F-41A29F8C0E5D}"/>
              </a:ext>
            </a:extLst>
          </p:cNvPr>
          <p:cNvSpPr/>
          <p:nvPr/>
        </p:nvSpPr>
        <p:spPr>
          <a:xfrm>
            <a:off x="277477" y="5537015"/>
            <a:ext cx="2894834" cy="39969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Ray Sampling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69DDFFE-F63D-4CCB-278E-0AA1064A80C3}"/>
              </a:ext>
            </a:extLst>
          </p:cNvPr>
          <p:cNvCxnSpPr/>
          <p:nvPr/>
        </p:nvCxnSpPr>
        <p:spPr>
          <a:xfrm flipH="1">
            <a:off x="2424373" y="4447936"/>
            <a:ext cx="305042" cy="1089079"/>
          </a:xfrm>
          <a:prstGeom prst="line">
            <a:avLst/>
          </a:prstGeom>
          <a:ln w="38100">
            <a:solidFill>
              <a:srgbClr val="4B4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750CB71-DC98-1E52-A12F-4598789FB797}"/>
              </a:ext>
            </a:extLst>
          </p:cNvPr>
          <p:cNvSpPr/>
          <p:nvPr/>
        </p:nvSpPr>
        <p:spPr>
          <a:xfrm>
            <a:off x="3287185" y="2710724"/>
            <a:ext cx="4600613" cy="39969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45673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5277-3C13-5D40-B0DC-858699AD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681AF2-EEDB-8F79-0D54-C6D4F52C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0B5DFA-7DE2-3263-190C-DC9E2A643A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システム構成</a:t>
            </a:r>
            <a:r>
              <a:rPr lang="en-US" altLang="ja-JP" dirty="0"/>
              <a:t>: </a:t>
            </a:r>
            <a:r>
              <a:rPr lang="ja-JP" altLang="en-US" dirty="0"/>
              <a:t>学習</a:t>
            </a:r>
            <a:endParaRPr kumimoji="1" lang="ja-JP" altLang="en-US" dirty="0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81A125EB-33D5-F7CB-CCEC-ABCB976113DF}"/>
              </a:ext>
            </a:extLst>
          </p:cNvPr>
          <p:cNvSpPr/>
          <p:nvPr/>
        </p:nvSpPr>
        <p:spPr>
          <a:xfrm>
            <a:off x="3413513" y="3429000"/>
            <a:ext cx="313012" cy="1391728"/>
          </a:xfrm>
          <a:prstGeom prst="right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test_noaudio">
            <a:hlinkClick r:id="" action="ppaction://media"/>
            <a:extLst>
              <a:ext uri="{FF2B5EF4-FFF2-40B4-BE49-F238E27FC236}">
                <a16:creationId xmlns:a16="http://schemas.microsoft.com/office/drawing/2014/main" id="{3C2E037E-9CAD-9848-AE2B-8420D19C7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989" y="1516792"/>
            <a:ext cx="2978988" cy="5295978"/>
          </a:xfrm>
          <a:prstGeom prst="rect">
            <a:avLst/>
          </a:prstGeom>
        </p:spPr>
      </p:pic>
      <p:pic>
        <p:nvPicPr>
          <p:cNvPr id="15" name="図 14" descr="ピンクのクマのぬいぐるみ&#10;&#10;自動的に生成された説明">
            <a:extLst>
              <a:ext uri="{FF2B5EF4-FFF2-40B4-BE49-F238E27FC236}">
                <a16:creationId xmlns:a16="http://schemas.microsoft.com/office/drawing/2014/main" id="{886586B9-D59D-F2D9-9049-2DAA26A9B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30" y="1584634"/>
            <a:ext cx="2857759" cy="508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BE518D3-1F1C-A466-B971-3E5BA6C21E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54" t="3275" r="2776"/>
          <a:stretch/>
        </p:blipFill>
        <p:spPr>
          <a:xfrm>
            <a:off x="7182565" y="3187104"/>
            <a:ext cx="4600613" cy="1909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94C6ADF-FFAD-00B5-00F9-AC5B2FD32417}"/>
              </a:ext>
            </a:extLst>
          </p:cNvPr>
          <p:cNvSpPr/>
          <p:nvPr/>
        </p:nvSpPr>
        <p:spPr>
          <a:xfrm>
            <a:off x="7182565" y="2787412"/>
            <a:ext cx="4600613" cy="39969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Neural Network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F2F22524-EBE5-B8E8-F7E5-5AFD33453928}"/>
              </a:ext>
            </a:extLst>
          </p:cNvPr>
          <p:cNvSpPr/>
          <p:nvPr/>
        </p:nvSpPr>
        <p:spPr>
          <a:xfrm>
            <a:off x="6759421" y="3468917"/>
            <a:ext cx="313012" cy="1391728"/>
          </a:xfrm>
          <a:prstGeom prst="right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9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58E0-A1E7-A3F0-2755-6D380EF96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F6E659C-D722-FDC0-DBF3-A332CE16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CBC0C3-8089-5711-EF60-C824B5D69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795497-E6E0-D0B8-7396-9A0824F23C3F}"/>
              </a:ext>
            </a:extLst>
          </p:cNvPr>
          <p:cNvSpPr txBox="1"/>
          <p:nvPr/>
        </p:nvSpPr>
        <p:spPr>
          <a:xfrm>
            <a:off x="316989" y="1503007"/>
            <a:ext cx="11310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Web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カメラのような固定位置カメラから撮影した、動的物体の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</a:t>
            </a:r>
            <a:r>
              <a:rPr lang="ja-JP" altLang="en-US" sz="2800" dirty="0">
                <a:solidFill>
                  <a:schemeClr val="accent2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rPr>
              <a:t>リアルな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3D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モデルを再構成するシステム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7ED0C5B7-B6DC-BE12-AD12-9209235F3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662" y="3318293"/>
            <a:ext cx="1226389" cy="1226389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ADE18FB5-F933-10CE-20C9-35667E3D8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0631" y="3249281"/>
            <a:ext cx="2393830" cy="2393830"/>
          </a:xfrm>
          <a:prstGeom prst="rect">
            <a:avLst/>
          </a:prstGeom>
        </p:spPr>
      </p:pic>
      <p:sp>
        <p:nvSpPr>
          <p:cNvPr id="16" name="矢印: 左カーブ 15">
            <a:extLst>
              <a:ext uri="{FF2B5EF4-FFF2-40B4-BE49-F238E27FC236}">
                <a16:creationId xmlns:a16="http://schemas.microsoft.com/office/drawing/2014/main" id="{D807A89B-F518-5040-50A3-B827DEE75441}"/>
              </a:ext>
            </a:extLst>
          </p:cNvPr>
          <p:cNvSpPr/>
          <p:nvPr/>
        </p:nvSpPr>
        <p:spPr>
          <a:xfrm>
            <a:off x="4741382" y="4996000"/>
            <a:ext cx="828136" cy="777948"/>
          </a:xfrm>
          <a:prstGeom prst="curvedLeftArrow">
            <a:avLst>
              <a:gd name="adj1" fmla="val 16532"/>
              <a:gd name="adj2" fmla="val 31870"/>
              <a:gd name="adj3" fmla="val 180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C318F4E8-1C27-E65B-BF12-4EF2C821AFB1}"/>
              </a:ext>
            </a:extLst>
          </p:cNvPr>
          <p:cNvSpPr/>
          <p:nvPr/>
        </p:nvSpPr>
        <p:spPr>
          <a:xfrm>
            <a:off x="6254599" y="3848818"/>
            <a:ext cx="828136" cy="1391728"/>
          </a:xfrm>
          <a:prstGeom prst="right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A3E2A2A8-42E9-B1C2-5F62-4BC123A5B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2873" y="3249281"/>
            <a:ext cx="2393830" cy="239383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17AB5D7-D0F3-819C-534E-EF466EA950EF}"/>
              </a:ext>
            </a:extLst>
          </p:cNvPr>
          <p:cNvSpPr txBox="1"/>
          <p:nvPr/>
        </p:nvSpPr>
        <p:spPr>
          <a:xfrm>
            <a:off x="7968327" y="5643111"/>
            <a:ext cx="268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2D2D2D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3D</a:t>
            </a:r>
            <a:r>
              <a:rPr lang="ja-JP" altLang="en-US" sz="3200" dirty="0">
                <a:solidFill>
                  <a:srgbClr val="2D2D2D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モデル</a:t>
            </a:r>
            <a:endParaRPr lang="en-US" altLang="ja-JP" sz="3200" dirty="0">
              <a:solidFill>
                <a:srgbClr val="2D2D2D"/>
              </a:solidFill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69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87C1-7A53-100F-35EB-9B87121D5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D5C9227-84AB-1BC2-AF7B-F200E789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0D73B4-9277-63A6-3FAE-2EF2DCB41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目的・過去の手法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5815AC8-5040-B1B4-1C7E-2A10E4345804}"/>
              </a:ext>
            </a:extLst>
          </p:cNvPr>
          <p:cNvSpPr txBox="1"/>
          <p:nvPr/>
        </p:nvSpPr>
        <p:spPr>
          <a:xfrm>
            <a:off x="316989" y="1503007"/>
            <a:ext cx="113956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</a:t>
            </a:r>
            <a:r>
              <a:rPr lang="en-US" altLang="ja-JP" sz="2800" dirty="0" err="1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NeRF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…Neural Network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 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(NN)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を用いた、自由視点映像推定技術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[1]</a:t>
            </a: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Hyper </a:t>
            </a:r>
            <a:r>
              <a:rPr lang="en-US" altLang="ja-JP" sz="2800" dirty="0" err="1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NeRF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…</a:t>
            </a:r>
            <a:r>
              <a:rPr lang="en-US" altLang="ja-JP" sz="2800" dirty="0" err="1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NeRF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を改良し、物体の細かな変化（目や口の動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き）があっても正確な再構成が可能に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[2]</a:t>
            </a: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・その他、</a:t>
            </a:r>
            <a:r>
              <a:rPr lang="en-US" altLang="ja-JP" sz="2800" dirty="0" err="1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MVSNeRF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, </a:t>
            </a:r>
            <a:r>
              <a:rPr lang="en-US" altLang="ja-JP" sz="2800" dirty="0" err="1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InfoNeRF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, </a:t>
            </a:r>
            <a:r>
              <a:rPr lang="en-US" altLang="ja-JP" sz="2800" dirty="0" err="1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DietNeRF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, ...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D45FFF-8034-315A-C428-1C9AAFC27BE3}"/>
              </a:ext>
            </a:extLst>
          </p:cNvPr>
          <p:cNvSpPr txBox="1"/>
          <p:nvPr/>
        </p:nvSpPr>
        <p:spPr>
          <a:xfrm>
            <a:off x="440902" y="3739551"/>
            <a:ext cx="11310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どちらも、カメラ側が動くことが前提！</a:t>
            </a:r>
            <a:endParaRPr lang="en-US" altLang="ja-JP" sz="3200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FB2751-808E-5F3A-6449-13BFE52804E9}"/>
              </a:ext>
            </a:extLst>
          </p:cNvPr>
          <p:cNvSpPr txBox="1"/>
          <p:nvPr/>
        </p:nvSpPr>
        <p:spPr>
          <a:xfrm>
            <a:off x="440902" y="4959324"/>
            <a:ext cx="113101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rgbClr val="D65700"/>
                </a:solidFill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カメラが動かせない状況</a:t>
            </a:r>
            <a:endParaRPr lang="en-US" altLang="ja-JP" sz="3200" dirty="0">
              <a:solidFill>
                <a:srgbClr val="D65700"/>
              </a:solidFill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  <a:p>
            <a:pPr algn="ctr"/>
            <a:r>
              <a:rPr lang="ja-JP" altLang="en-US" sz="32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（</a:t>
            </a:r>
            <a:r>
              <a:rPr lang="en-US" altLang="ja-JP" sz="32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PC</a:t>
            </a:r>
            <a:r>
              <a:rPr lang="ja-JP" altLang="en-US" sz="3200" dirty="0">
                <a:latin typeface="ヒラギノ角ゴ Pro W6" panose="020B0600000000000000" pitchFamily="34" charset="-128"/>
                <a:ea typeface="ヒラギノ角ゴ Pro W6" panose="020B0600000000000000" pitchFamily="34" charset="-128"/>
              </a:rPr>
              <a:t>のインカメで撮影したいなど）に対応させたい！</a:t>
            </a:r>
            <a:endParaRPr lang="en-US" altLang="ja-JP" sz="3200" dirty="0">
              <a:latin typeface="ヒラギノ角ゴ Pro W6" panose="020B0600000000000000" pitchFamily="34" charset="-128"/>
              <a:ea typeface="ヒラギノ角ゴ Pro W6" panose="020B0600000000000000" pitchFamily="34" charset="-128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917C8D7D-003E-D79D-F226-04422FD0863D}"/>
              </a:ext>
            </a:extLst>
          </p:cNvPr>
          <p:cNvSpPr/>
          <p:nvPr/>
        </p:nvSpPr>
        <p:spPr>
          <a:xfrm rot="5400000">
            <a:off x="5803609" y="3886470"/>
            <a:ext cx="584775" cy="1560933"/>
          </a:xfrm>
          <a:prstGeom prst="rightArrow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20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5277-3C13-5D40-B0DC-858699AD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681AF2-EEDB-8F79-0D54-C6D4F52C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0B5DFA-7DE2-3263-190C-DC9E2A643A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システム構成</a:t>
            </a:r>
            <a:r>
              <a:rPr lang="en-US" altLang="ja-JP" dirty="0"/>
              <a:t>: </a:t>
            </a:r>
            <a:r>
              <a:rPr lang="ja-JP" altLang="en-US" dirty="0"/>
              <a:t>全体図</a:t>
            </a:r>
            <a:endParaRPr kumimoji="1" lang="ja-JP" altLang="en-US" dirty="0"/>
          </a:p>
        </p:txBody>
      </p: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13394819-386B-E5DB-E20D-C088EF5C77B3}"/>
              </a:ext>
            </a:extLst>
          </p:cNvPr>
          <p:cNvGrpSpPr/>
          <p:nvPr/>
        </p:nvGrpSpPr>
        <p:grpSpPr>
          <a:xfrm>
            <a:off x="432312" y="1964672"/>
            <a:ext cx="11327371" cy="3887641"/>
            <a:chOff x="331388" y="1964672"/>
            <a:chExt cx="11327371" cy="3887641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7FCC27E5-B6E6-7CC8-A61E-6AE69F84D914}"/>
                </a:ext>
              </a:extLst>
            </p:cNvPr>
            <p:cNvSpPr/>
            <p:nvPr/>
          </p:nvSpPr>
          <p:spPr>
            <a:xfrm>
              <a:off x="6152664" y="2870190"/>
              <a:ext cx="1871775" cy="46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YOLOv8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CD657B2F-AEE8-9317-002B-54AD54F3BA27}"/>
                </a:ext>
              </a:extLst>
            </p:cNvPr>
            <p:cNvSpPr/>
            <p:nvPr/>
          </p:nvSpPr>
          <p:spPr>
            <a:xfrm>
              <a:off x="4997434" y="3978863"/>
              <a:ext cx="1871776" cy="46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COLMAP</a:t>
              </a:r>
            </a:p>
          </p:txBody>
        </p:sp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14186558-D052-45F3-78B7-C124EF000B9F}"/>
                </a:ext>
              </a:extLst>
            </p:cNvPr>
            <p:cNvSpPr/>
            <p:nvPr/>
          </p:nvSpPr>
          <p:spPr>
            <a:xfrm>
              <a:off x="6149131" y="5087537"/>
              <a:ext cx="1871775" cy="44881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NeRF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E4AC0B3D-1D87-DEF4-B65F-A061A166E094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5933322" y="3337329"/>
              <a:ext cx="1155230" cy="6415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285E2CEE-B212-1560-89B0-D84A9A5FC773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5933322" y="4446002"/>
              <a:ext cx="1151697" cy="6415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05E04752-5DB3-2F79-5868-E9E14DB7C1A1}"/>
                </a:ext>
              </a:extLst>
            </p:cNvPr>
            <p:cNvCxnSpPr>
              <a:cxnSpLocks/>
              <a:stCxn id="19" idx="2"/>
              <a:endCxn id="6" idx="0"/>
            </p:cNvCxnSpPr>
            <p:nvPr/>
          </p:nvCxnSpPr>
          <p:spPr>
            <a:xfrm>
              <a:off x="7088552" y="2493686"/>
              <a:ext cx="0" cy="3765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7D8887A-825A-F93A-CA7E-3603F6AFCFF4}"/>
                </a:ext>
              </a:extLst>
            </p:cNvPr>
            <p:cNvSpPr/>
            <p:nvPr/>
          </p:nvSpPr>
          <p:spPr>
            <a:xfrm>
              <a:off x="5995074" y="2072577"/>
              <a:ext cx="2186955" cy="42110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Input images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9ED62B9-61D1-5327-607C-947021D9FAC7}"/>
                </a:ext>
              </a:extLst>
            </p:cNvPr>
            <p:cNvSpPr/>
            <p:nvPr/>
          </p:nvSpPr>
          <p:spPr>
            <a:xfrm>
              <a:off x="348186" y="5087537"/>
              <a:ext cx="3733137" cy="46713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Camera position + angle</a:t>
              </a: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7F9B3C80-D702-BA04-C626-8314C19B5672}"/>
                </a:ext>
              </a:extLst>
            </p:cNvPr>
            <p:cNvCxnSpPr>
              <a:cxnSpLocks/>
              <a:stCxn id="20" idx="3"/>
              <a:endCxn id="9" idx="1"/>
            </p:cNvCxnSpPr>
            <p:nvPr/>
          </p:nvCxnSpPr>
          <p:spPr>
            <a:xfrm flipV="1">
              <a:off x="4081323" y="5311946"/>
              <a:ext cx="2067808" cy="91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FED7CC42-2D73-9DF2-E451-864B587BC2CE}"/>
                </a:ext>
              </a:extLst>
            </p:cNvPr>
            <p:cNvCxnSpPr>
              <a:cxnSpLocks/>
              <a:stCxn id="9" idx="3"/>
              <a:endCxn id="29" idx="1"/>
            </p:cNvCxnSpPr>
            <p:nvPr/>
          </p:nvCxnSpPr>
          <p:spPr>
            <a:xfrm flipV="1">
              <a:off x="8020906" y="5311945"/>
              <a:ext cx="151556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DB11D72-807F-52AA-8560-5E74263C0828}"/>
                </a:ext>
              </a:extLst>
            </p:cNvPr>
            <p:cNvSpPr/>
            <p:nvPr/>
          </p:nvSpPr>
          <p:spPr>
            <a:xfrm>
              <a:off x="9536475" y="5078375"/>
              <a:ext cx="2079621" cy="46713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Output image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50F45416-BE44-9665-CE4D-7FC0ED724B09}"/>
                </a:ext>
              </a:extLst>
            </p:cNvPr>
            <p:cNvSpPr/>
            <p:nvPr/>
          </p:nvSpPr>
          <p:spPr>
            <a:xfrm>
              <a:off x="5511081" y="2530427"/>
              <a:ext cx="1573937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H×W×3×N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7E81FC4C-A629-58EA-FC5E-2845687899D7}"/>
                </a:ext>
              </a:extLst>
            </p:cNvPr>
            <p:cNvSpPr/>
            <p:nvPr/>
          </p:nvSpPr>
          <p:spPr>
            <a:xfrm>
              <a:off x="5055707" y="3616085"/>
              <a:ext cx="1194694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C3CE340-1192-5861-6878-D922D610153D}"/>
                </a:ext>
              </a:extLst>
            </p:cNvPr>
            <p:cNvSpPr/>
            <p:nvPr/>
          </p:nvSpPr>
          <p:spPr>
            <a:xfrm>
              <a:off x="5174985" y="4474647"/>
              <a:ext cx="956137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4×4×N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E850C8FC-7343-67B6-A26C-66740F6C2252}"/>
                </a:ext>
              </a:extLst>
            </p:cNvPr>
            <p:cNvSpPr/>
            <p:nvPr/>
          </p:nvSpPr>
          <p:spPr>
            <a:xfrm>
              <a:off x="4715037" y="5339312"/>
              <a:ext cx="1021465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4×4×N’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080DE797-A64F-2F1C-8747-CE5EBBD36C7B}"/>
                </a:ext>
              </a:extLst>
            </p:cNvPr>
            <p:cNvSpPr/>
            <p:nvPr/>
          </p:nvSpPr>
          <p:spPr>
            <a:xfrm>
              <a:off x="7986593" y="5342541"/>
              <a:ext cx="1584194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H×W×3×N’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B7E13A4E-64A5-0730-AC41-62B305C720E8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7085019" y="3337329"/>
              <a:ext cx="3533" cy="17502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3F0D988D-30C1-622C-1BB3-D763E3F9FD63}"/>
                </a:ext>
              </a:extLst>
            </p:cNvPr>
            <p:cNvSpPr/>
            <p:nvPr/>
          </p:nvSpPr>
          <p:spPr>
            <a:xfrm>
              <a:off x="7085018" y="4081032"/>
              <a:ext cx="1540229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87" name="四角形: 角を丸くする 186">
              <a:extLst>
                <a:ext uri="{FF2B5EF4-FFF2-40B4-BE49-F238E27FC236}">
                  <a16:creationId xmlns:a16="http://schemas.microsoft.com/office/drawing/2014/main" id="{C4641CE3-CEA3-DFAE-B950-B15FF6AEF20B}"/>
                </a:ext>
              </a:extLst>
            </p:cNvPr>
            <p:cNvSpPr/>
            <p:nvPr/>
          </p:nvSpPr>
          <p:spPr>
            <a:xfrm>
              <a:off x="4845874" y="1987337"/>
              <a:ext cx="3366744" cy="3735768"/>
            </a:xfrm>
            <a:prstGeom prst="roundRect">
              <a:avLst>
                <a:gd name="adj" fmla="val 4384"/>
              </a:avLst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88" name="四角形: 角を丸くする 187">
              <a:extLst>
                <a:ext uri="{FF2B5EF4-FFF2-40B4-BE49-F238E27FC236}">
                  <a16:creationId xmlns:a16="http://schemas.microsoft.com/office/drawing/2014/main" id="{56059465-EA58-97BF-A37E-6E64F45D783D}"/>
                </a:ext>
              </a:extLst>
            </p:cNvPr>
            <p:cNvSpPr/>
            <p:nvPr/>
          </p:nvSpPr>
          <p:spPr>
            <a:xfrm>
              <a:off x="331389" y="4931346"/>
              <a:ext cx="11327370" cy="920967"/>
            </a:xfrm>
            <a:prstGeom prst="roundRect">
              <a:avLst>
                <a:gd name="adj" fmla="val 11868"/>
              </a:avLst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5929F821-F346-348D-2522-90DF536D18B7}"/>
                </a:ext>
              </a:extLst>
            </p:cNvPr>
            <p:cNvSpPr/>
            <p:nvPr/>
          </p:nvSpPr>
          <p:spPr>
            <a:xfrm>
              <a:off x="1357450" y="1964672"/>
              <a:ext cx="3457835" cy="433616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ja-JP" sz="2000" dirty="0">
                  <a:solidFill>
                    <a:schemeClr val="accent1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Training </a:t>
              </a:r>
              <a:r>
                <a:rPr lang="en-US" altLang="ja-JP" sz="2000" dirty="0">
                  <a:solidFill>
                    <a:schemeClr val="accent1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Scheme</a:t>
              </a:r>
              <a:endParaRPr kumimoji="1" lang="ja-JP" altLang="en-US" sz="2000" dirty="0">
                <a:solidFill>
                  <a:schemeClr val="accent1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90" name="四角形: 角を丸くする 189">
              <a:extLst>
                <a:ext uri="{FF2B5EF4-FFF2-40B4-BE49-F238E27FC236}">
                  <a16:creationId xmlns:a16="http://schemas.microsoft.com/office/drawing/2014/main" id="{F0CF8B42-133D-6527-255C-366A4841E5AB}"/>
                </a:ext>
              </a:extLst>
            </p:cNvPr>
            <p:cNvSpPr/>
            <p:nvPr/>
          </p:nvSpPr>
          <p:spPr>
            <a:xfrm>
              <a:off x="331388" y="4446002"/>
              <a:ext cx="2753773" cy="467139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000" dirty="0">
                  <a:solidFill>
                    <a:schemeClr val="accent2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Inference Scheme</a:t>
              </a:r>
              <a:endParaRPr kumimoji="1" lang="ja-JP" altLang="en-US" sz="2000" dirty="0">
                <a:solidFill>
                  <a:schemeClr val="accent2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BAE7E0CE-43EF-91FA-8ADF-BB5316C714D7}"/>
                </a:ext>
              </a:extLst>
            </p:cNvPr>
            <p:cNvCxnSpPr>
              <a:cxnSpLocks/>
              <a:stCxn id="195" idx="1"/>
              <a:endCxn id="6" idx="3"/>
            </p:cNvCxnSpPr>
            <p:nvPr/>
          </p:nvCxnSpPr>
          <p:spPr>
            <a:xfrm flipH="1">
              <a:off x="8024439" y="3103760"/>
              <a:ext cx="4987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607B3277-F99C-35B8-4548-F8182BC9A063}"/>
                </a:ext>
              </a:extLst>
            </p:cNvPr>
            <p:cNvSpPr/>
            <p:nvPr/>
          </p:nvSpPr>
          <p:spPr>
            <a:xfrm>
              <a:off x="8523237" y="2974551"/>
              <a:ext cx="2824903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Trained Segmentation weight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18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57DAF-1733-480D-CA9C-0CF519221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5CE2D87-FECF-A0F1-D00B-5290F785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D17DDE-0B68-B372-7841-2D71FE42FD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システム構成</a:t>
            </a:r>
            <a:r>
              <a:rPr lang="en-US" altLang="ja-JP" dirty="0"/>
              <a:t>: </a:t>
            </a:r>
            <a:r>
              <a:rPr lang="ja-JP" altLang="en-US" dirty="0"/>
              <a:t>全体図</a:t>
            </a:r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7D3C34A-CBC4-180E-CF0E-1551DB3D005C}"/>
              </a:ext>
            </a:extLst>
          </p:cNvPr>
          <p:cNvGrpSpPr/>
          <p:nvPr/>
        </p:nvGrpSpPr>
        <p:grpSpPr>
          <a:xfrm>
            <a:off x="1458374" y="1964672"/>
            <a:ext cx="9990690" cy="3758433"/>
            <a:chOff x="1458374" y="1964672"/>
            <a:chExt cx="9990690" cy="3758433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65F510FD-DC76-397C-4AE3-A3E0D4E3C66C}"/>
                </a:ext>
              </a:extLst>
            </p:cNvPr>
            <p:cNvSpPr/>
            <p:nvPr/>
          </p:nvSpPr>
          <p:spPr>
            <a:xfrm>
              <a:off x="6253588" y="2870190"/>
              <a:ext cx="1871775" cy="46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YOLOv8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BABCCBE2-FB79-BE66-D18A-078AAE4B62CD}"/>
                </a:ext>
              </a:extLst>
            </p:cNvPr>
            <p:cNvSpPr/>
            <p:nvPr/>
          </p:nvSpPr>
          <p:spPr>
            <a:xfrm>
              <a:off x="5098358" y="3978863"/>
              <a:ext cx="1871776" cy="46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COLMAP</a:t>
              </a: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A64A9FC-70D7-DC2A-BE7B-52610AD7848E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6034246" y="3337329"/>
              <a:ext cx="1155230" cy="6415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3D6B0400-7EA9-7A97-19D1-7CFA76836CE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034246" y="4446002"/>
              <a:ext cx="1151697" cy="6415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B9B079F-BCAA-7A61-DF8A-CABBD84E0237}"/>
                </a:ext>
              </a:extLst>
            </p:cNvPr>
            <p:cNvCxnSpPr>
              <a:cxnSpLocks/>
              <a:stCxn id="19" idx="2"/>
              <a:endCxn id="6" idx="0"/>
            </p:cNvCxnSpPr>
            <p:nvPr/>
          </p:nvCxnSpPr>
          <p:spPr>
            <a:xfrm>
              <a:off x="7189476" y="2493686"/>
              <a:ext cx="0" cy="3765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7547AEC8-0500-FF87-DDA0-D82DB7BBFE82}"/>
                </a:ext>
              </a:extLst>
            </p:cNvPr>
            <p:cNvSpPr/>
            <p:nvPr/>
          </p:nvSpPr>
          <p:spPr>
            <a:xfrm>
              <a:off x="6095998" y="2072577"/>
              <a:ext cx="2186955" cy="42110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Input images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84B8AEE9-8F78-EA03-2225-03833928F7A7}"/>
                </a:ext>
              </a:extLst>
            </p:cNvPr>
            <p:cNvSpPr/>
            <p:nvPr/>
          </p:nvSpPr>
          <p:spPr>
            <a:xfrm>
              <a:off x="5612005" y="2530427"/>
              <a:ext cx="1573937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H×W×3×N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CD2697AB-23BC-79B2-9986-6C055EB05295}"/>
                </a:ext>
              </a:extLst>
            </p:cNvPr>
            <p:cNvSpPr/>
            <p:nvPr/>
          </p:nvSpPr>
          <p:spPr>
            <a:xfrm>
              <a:off x="5156631" y="3616085"/>
              <a:ext cx="1194694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4459818C-9E02-C3FB-F2E1-09283AEB055D}"/>
                </a:ext>
              </a:extLst>
            </p:cNvPr>
            <p:cNvSpPr/>
            <p:nvPr/>
          </p:nvSpPr>
          <p:spPr>
            <a:xfrm>
              <a:off x="5275909" y="4474647"/>
              <a:ext cx="956137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4×4×N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F9265EBA-C6A2-06BE-F722-E84180E723A3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7185943" y="3337329"/>
              <a:ext cx="3533" cy="17502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186949EB-30A8-EBFB-88C2-12D52B92C86D}"/>
                </a:ext>
              </a:extLst>
            </p:cNvPr>
            <p:cNvSpPr/>
            <p:nvPr/>
          </p:nvSpPr>
          <p:spPr>
            <a:xfrm>
              <a:off x="7185942" y="4081032"/>
              <a:ext cx="1540229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87" name="四角形: 角を丸くする 186">
              <a:extLst>
                <a:ext uri="{FF2B5EF4-FFF2-40B4-BE49-F238E27FC236}">
                  <a16:creationId xmlns:a16="http://schemas.microsoft.com/office/drawing/2014/main" id="{8FF5C589-A750-623E-2E43-949189DF4C8A}"/>
                </a:ext>
              </a:extLst>
            </p:cNvPr>
            <p:cNvSpPr/>
            <p:nvPr/>
          </p:nvSpPr>
          <p:spPr>
            <a:xfrm>
              <a:off x="4946798" y="1987337"/>
              <a:ext cx="3366744" cy="3735768"/>
            </a:xfrm>
            <a:prstGeom prst="roundRect">
              <a:avLst>
                <a:gd name="adj" fmla="val 4384"/>
              </a:avLst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DF49AAF7-11B3-9869-6A0F-50BB4C83DEC8}"/>
                </a:ext>
              </a:extLst>
            </p:cNvPr>
            <p:cNvSpPr/>
            <p:nvPr/>
          </p:nvSpPr>
          <p:spPr>
            <a:xfrm>
              <a:off x="1458374" y="1964672"/>
              <a:ext cx="3457835" cy="433616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ja-JP" sz="2000" dirty="0">
                  <a:solidFill>
                    <a:schemeClr val="accent1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Training </a:t>
              </a:r>
              <a:r>
                <a:rPr lang="en-US" altLang="ja-JP" sz="2000" dirty="0">
                  <a:solidFill>
                    <a:schemeClr val="accent1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Scheme</a:t>
              </a:r>
              <a:endParaRPr kumimoji="1" lang="ja-JP" altLang="en-US" sz="2000" dirty="0">
                <a:solidFill>
                  <a:schemeClr val="accent1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1184732E-E136-1CA2-F128-FFFC6F9545A3}"/>
                </a:ext>
              </a:extLst>
            </p:cNvPr>
            <p:cNvCxnSpPr>
              <a:cxnSpLocks/>
              <a:stCxn id="195" idx="1"/>
              <a:endCxn id="6" idx="3"/>
            </p:cNvCxnSpPr>
            <p:nvPr/>
          </p:nvCxnSpPr>
          <p:spPr>
            <a:xfrm flipH="1">
              <a:off x="8125363" y="3103760"/>
              <a:ext cx="4987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C6118499-46AD-1DBA-CAC6-03B0F4FB4462}"/>
                </a:ext>
              </a:extLst>
            </p:cNvPr>
            <p:cNvSpPr/>
            <p:nvPr/>
          </p:nvSpPr>
          <p:spPr>
            <a:xfrm>
              <a:off x="8624161" y="2974551"/>
              <a:ext cx="2824903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Trained Segmentation weight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</p:grp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5D46053-D189-BECE-592D-BD48C277982D}"/>
              </a:ext>
            </a:extLst>
          </p:cNvPr>
          <p:cNvSpPr/>
          <p:nvPr/>
        </p:nvSpPr>
        <p:spPr>
          <a:xfrm>
            <a:off x="2426147" y="1805825"/>
            <a:ext cx="9185355" cy="419980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B7EFCD3-640D-8BBF-E7AC-A1B343C75086}"/>
              </a:ext>
            </a:extLst>
          </p:cNvPr>
          <p:cNvGrpSpPr/>
          <p:nvPr/>
        </p:nvGrpSpPr>
        <p:grpSpPr>
          <a:xfrm>
            <a:off x="432312" y="4446002"/>
            <a:ext cx="11327371" cy="1406311"/>
            <a:chOff x="432312" y="4446002"/>
            <a:chExt cx="11327371" cy="1406311"/>
          </a:xfrm>
        </p:grpSpPr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DE8CB461-BFEC-7147-5C44-1ABDFE5DA0FE}"/>
                </a:ext>
              </a:extLst>
            </p:cNvPr>
            <p:cNvSpPr/>
            <p:nvPr/>
          </p:nvSpPr>
          <p:spPr>
            <a:xfrm>
              <a:off x="6250055" y="5087537"/>
              <a:ext cx="1871775" cy="44881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NeRF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85EE042-F6AE-5F17-6216-CAEE3632056E}"/>
                </a:ext>
              </a:extLst>
            </p:cNvPr>
            <p:cNvSpPr/>
            <p:nvPr/>
          </p:nvSpPr>
          <p:spPr>
            <a:xfrm>
              <a:off x="449110" y="5087537"/>
              <a:ext cx="3733137" cy="46713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Camera position + angle</a:t>
              </a: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850CACC2-530A-FA9B-5C13-12EAFABA09AB}"/>
                </a:ext>
              </a:extLst>
            </p:cNvPr>
            <p:cNvCxnSpPr>
              <a:cxnSpLocks/>
              <a:stCxn id="20" idx="3"/>
              <a:endCxn id="9" idx="1"/>
            </p:cNvCxnSpPr>
            <p:nvPr/>
          </p:nvCxnSpPr>
          <p:spPr>
            <a:xfrm flipV="1">
              <a:off x="4182247" y="5311946"/>
              <a:ext cx="2067808" cy="91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13A8672F-4E46-5C76-21BF-AEF404DD7CCD}"/>
                </a:ext>
              </a:extLst>
            </p:cNvPr>
            <p:cNvCxnSpPr>
              <a:cxnSpLocks/>
              <a:stCxn id="9" idx="3"/>
              <a:endCxn id="29" idx="1"/>
            </p:cNvCxnSpPr>
            <p:nvPr/>
          </p:nvCxnSpPr>
          <p:spPr>
            <a:xfrm flipV="1">
              <a:off x="8121830" y="5311945"/>
              <a:ext cx="151556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13D1679F-12AB-9588-1B12-4B32DE7AEA89}"/>
                </a:ext>
              </a:extLst>
            </p:cNvPr>
            <p:cNvSpPr/>
            <p:nvPr/>
          </p:nvSpPr>
          <p:spPr>
            <a:xfrm>
              <a:off x="9637399" y="5078375"/>
              <a:ext cx="2079621" cy="46713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Output image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ADB1F253-A5CC-8247-3D85-E0039B60D27D}"/>
                </a:ext>
              </a:extLst>
            </p:cNvPr>
            <p:cNvSpPr/>
            <p:nvPr/>
          </p:nvSpPr>
          <p:spPr>
            <a:xfrm>
              <a:off x="4815961" y="5339312"/>
              <a:ext cx="1021465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4×4×N’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A28FDCC8-CFA7-E65A-4992-4B1416F25548}"/>
                </a:ext>
              </a:extLst>
            </p:cNvPr>
            <p:cNvSpPr/>
            <p:nvPr/>
          </p:nvSpPr>
          <p:spPr>
            <a:xfrm>
              <a:off x="8087517" y="5342541"/>
              <a:ext cx="1584194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H×W×3×N’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88" name="四角形: 角を丸くする 187">
              <a:extLst>
                <a:ext uri="{FF2B5EF4-FFF2-40B4-BE49-F238E27FC236}">
                  <a16:creationId xmlns:a16="http://schemas.microsoft.com/office/drawing/2014/main" id="{C388506F-37B6-449E-21FD-02BB2A5344FA}"/>
                </a:ext>
              </a:extLst>
            </p:cNvPr>
            <p:cNvSpPr/>
            <p:nvPr/>
          </p:nvSpPr>
          <p:spPr>
            <a:xfrm>
              <a:off x="432313" y="4931346"/>
              <a:ext cx="11327370" cy="920967"/>
            </a:xfrm>
            <a:prstGeom prst="roundRect">
              <a:avLst>
                <a:gd name="adj" fmla="val 11868"/>
              </a:avLst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90" name="四角形: 角を丸くする 189">
              <a:extLst>
                <a:ext uri="{FF2B5EF4-FFF2-40B4-BE49-F238E27FC236}">
                  <a16:creationId xmlns:a16="http://schemas.microsoft.com/office/drawing/2014/main" id="{5C2EC2D2-EDFD-8D5A-94BA-1031B966A4B1}"/>
                </a:ext>
              </a:extLst>
            </p:cNvPr>
            <p:cNvSpPr/>
            <p:nvPr/>
          </p:nvSpPr>
          <p:spPr>
            <a:xfrm>
              <a:off x="432312" y="4446002"/>
              <a:ext cx="2753773" cy="467139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000" dirty="0">
                  <a:solidFill>
                    <a:schemeClr val="accent2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Inference Scheme</a:t>
              </a:r>
              <a:endParaRPr kumimoji="1" lang="ja-JP" altLang="en-US" sz="2000" dirty="0">
                <a:solidFill>
                  <a:schemeClr val="accent2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</p:grpSp>
      <p:pic>
        <p:nvPicPr>
          <p:cNvPr id="14" name="図 13" descr="ピンクのクマのぬいぐるみ&#10;&#10;自動的に生成された説明">
            <a:extLst>
              <a:ext uri="{FF2B5EF4-FFF2-40B4-BE49-F238E27FC236}">
                <a16:creationId xmlns:a16="http://schemas.microsoft.com/office/drawing/2014/main" id="{CD20F712-FDD4-0BF6-9A7B-7FBCB911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80" y="517960"/>
            <a:ext cx="2389955" cy="4248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7" name="二等辺三角形 16">
            <a:extLst>
              <a:ext uri="{FF2B5EF4-FFF2-40B4-BE49-F238E27FC236}">
                <a16:creationId xmlns:a16="http://schemas.microsoft.com/office/drawing/2014/main" id="{FFDFA7F7-DFBB-6827-6551-FFCBE2B3359B}"/>
              </a:ext>
            </a:extLst>
          </p:cNvPr>
          <p:cNvSpPr/>
          <p:nvPr/>
        </p:nvSpPr>
        <p:spPr>
          <a:xfrm>
            <a:off x="1974683" y="5564793"/>
            <a:ext cx="902928" cy="100672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33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10742 -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42 -2.22222E-6 L 0.39049 -2.2222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049 -2.22222E-6 L 0.68268 -2.2222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8437D-4201-FD56-2321-0E39AE0C2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EDC38F3-3FB4-0590-70A2-8DE441E2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E54029D-713D-30A6-B61C-9F9147C11C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システム構成</a:t>
            </a:r>
            <a:r>
              <a:rPr lang="en-US" altLang="ja-JP" dirty="0"/>
              <a:t>: </a:t>
            </a:r>
            <a:r>
              <a:rPr lang="ja-JP" altLang="en-US" dirty="0"/>
              <a:t>全体図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6594FE4-9682-F70F-D225-8F9AFF215391}"/>
              </a:ext>
            </a:extLst>
          </p:cNvPr>
          <p:cNvGrpSpPr/>
          <p:nvPr/>
        </p:nvGrpSpPr>
        <p:grpSpPr>
          <a:xfrm>
            <a:off x="432312" y="4446002"/>
            <a:ext cx="11327371" cy="1406311"/>
            <a:chOff x="432312" y="4446002"/>
            <a:chExt cx="11327371" cy="1406311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50E66BF-7FA2-16D6-AE56-4B8F428CCD6E}"/>
                </a:ext>
              </a:extLst>
            </p:cNvPr>
            <p:cNvSpPr/>
            <p:nvPr/>
          </p:nvSpPr>
          <p:spPr>
            <a:xfrm>
              <a:off x="449110" y="5087537"/>
              <a:ext cx="3733137" cy="46713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Camera position + angle</a:t>
              </a: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B11C973F-40AF-7F9C-9F48-D08A9B3C7C4B}"/>
                </a:ext>
              </a:extLst>
            </p:cNvPr>
            <p:cNvCxnSpPr>
              <a:cxnSpLocks/>
              <a:stCxn id="20" idx="3"/>
              <a:endCxn id="9" idx="1"/>
            </p:cNvCxnSpPr>
            <p:nvPr/>
          </p:nvCxnSpPr>
          <p:spPr>
            <a:xfrm flipV="1">
              <a:off x="4182247" y="5311946"/>
              <a:ext cx="2067808" cy="91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1B3E8FA2-F7D1-E8A2-E686-1C148E328E62}"/>
                </a:ext>
              </a:extLst>
            </p:cNvPr>
            <p:cNvCxnSpPr>
              <a:cxnSpLocks/>
              <a:stCxn id="9" idx="3"/>
              <a:endCxn id="29" idx="1"/>
            </p:cNvCxnSpPr>
            <p:nvPr/>
          </p:nvCxnSpPr>
          <p:spPr>
            <a:xfrm flipV="1">
              <a:off x="8121830" y="5311945"/>
              <a:ext cx="151556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92B67E-1D63-6D46-5DC0-A5FF29C25DF6}"/>
                </a:ext>
              </a:extLst>
            </p:cNvPr>
            <p:cNvSpPr/>
            <p:nvPr/>
          </p:nvSpPr>
          <p:spPr>
            <a:xfrm>
              <a:off x="9637399" y="5078375"/>
              <a:ext cx="2079621" cy="46713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Output image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B92EAA62-17D6-2D50-93D5-451F81A6BD89}"/>
                </a:ext>
              </a:extLst>
            </p:cNvPr>
            <p:cNvSpPr/>
            <p:nvPr/>
          </p:nvSpPr>
          <p:spPr>
            <a:xfrm>
              <a:off x="4815961" y="5339312"/>
              <a:ext cx="1021465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4×4×N’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68B32D0F-BFFD-A873-F929-21EBA528A588}"/>
                </a:ext>
              </a:extLst>
            </p:cNvPr>
            <p:cNvSpPr/>
            <p:nvPr/>
          </p:nvSpPr>
          <p:spPr>
            <a:xfrm>
              <a:off x="8087517" y="5342541"/>
              <a:ext cx="1584194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H×W×3×N’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88" name="四角形: 角を丸くする 187">
              <a:extLst>
                <a:ext uri="{FF2B5EF4-FFF2-40B4-BE49-F238E27FC236}">
                  <a16:creationId xmlns:a16="http://schemas.microsoft.com/office/drawing/2014/main" id="{4F0F1AA8-CCA4-5CD5-0226-AF10CEE204AC}"/>
                </a:ext>
              </a:extLst>
            </p:cNvPr>
            <p:cNvSpPr/>
            <p:nvPr/>
          </p:nvSpPr>
          <p:spPr>
            <a:xfrm>
              <a:off x="432313" y="4931346"/>
              <a:ext cx="11327370" cy="920967"/>
            </a:xfrm>
            <a:prstGeom prst="roundRect">
              <a:avLst>
                <a:gd name="adj" fmla="val 11868"/>
              </a:avLst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90" name="四角形: 角を丸くする 189">
              <a:extLst>
                <a:ext uri="{FF2B5EF4-FFF2-40B4-BE49-F238E27FC236}">
                  <a16:creationId xmlns:a16="http://schemas.microsoft.com/office/drawing/2014/main" id="{C4517FA9-AFA9-3739-5538-57296F5DE9EC}"/>
                </a:ext>
              </a:extLst>
            </p:cNvPr>
            <p:cNvSpPr/>
            <p:nvPr/>
          </p:nvSpPr>
          <p:spPr>
            <a:xfrm>
              <a:off x="432312" y="4446002"/>
              <a:ext cx="2753773" cy="467139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000" dirty="0">
                  <a:solidFill>
                    <a:schemeClr val="accent2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Inference Scheme</a:t>
              </a:r>
              <a:endParaRPr kumimoji="1" lang="ja-JP" altLang="en-US" sz="2000" dirty="0">
                <a:solidFill>
                  <a:schemeClr val="accent2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</p:grp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ECEF8A6-FBE1-FF68-F320-B03F3F29DE6C}"/>
              </a:ext>
            </a:extLst>
          </p:cNvPr>
          <p:cNvSpPr/>
          <p:nvPr/>
        </p:nvSpPr>
        <p:spPr>
          <a:xfrm>
            <a:off x="131720" y="4851773"/>
            <a:ext cx="11627963" cy="11906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A7CC197-5A34-C4EE-511D-019AF6F5E461}"/>
              </a:ext>
            </a:extLst>
          </p:cNvPr>
          <p:cNvGrpSpPr/>
          <p:nvPr/>
        </p:nvGrpSpPr>
        <p:grpSpPr>
          <a:xfrm>
            <a:off x="1458374" y="1964672"/>
            <a:ext cx="9990690" cy="3758433"/>
            <a:chOff x="1458374" y="1964672"/>
            <a:chExt cx="9990690" cy="3758433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EB524AF3-00D3-33FD-3552-F97AAEC5DFB4}"/>
                </a:ext>
              </a:extLst>
            </p:cNvPr>
            <p:cNvSpPr/>
            <p:nvPr/>
          </p:nvSpPr>
          <p:spPr>
            <a:xfrm>
              <a:off x="6253588" y="2870190"/>
              <a:ext cx="1871775" cy="46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YOLOv8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960868C5-B2C9-EE4A-C9CB-F5EA8C049FA3}"/>
                </a:ext>
              </a:extLst>
            </p:cNvPr>
            <p:cNvSpPr/>
            <p:nvPr/>
          </p:nvSpPr>
          <p:spPr>
            <a:xfrm>
              <a:off x="5098358" y="3978863"/>
              <a:ext cx="1871776" cy="46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COLMAP</a:t>
              </a:r>
            </a:p>
          </p:txBody>
        </p:sp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0A01C3F7-20AF-E6E5-AE1C-531A170B31B3}"/>
                </a:ext>
              </a:extLst>
            </p:cNvPr>
            <p:cNvSpPr/>
            <p:nvPr/>
          </p:nvSpPr>
          <p:spPr>
            <a:xfrm>
              <a:off x="6250055" y="5087537"/>
              <a:ext cx="1871775" cy="44881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NeRF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731A7E4-70F1-8B56-CDC6-2059CB2B3DE5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6034246" y="3337329"/>
              <a:ext cx="1155230" cy="6415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2D4FD3A4-D1B7-F7EC-F4CF-0EE7E289AC8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034246" y="4446002"/>
              <a:ext cx="1151697" cy="6415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D1DE3645-2652-7AA7-FDEB-916D03EFA983}"/>
                </a:ext>
              </a:extLst>
            </p:cNvPr>
            <p:cNvCxnSpPr>
              <a:cxnSpLocks/>
              <a:stCxn id="19" idx="2"/>
              <a:endCxn id="6" idx="0"/>
            </p:cNvCxnSpPr>
            <p:nvPr/>
          </p:nvCxnSpPr>
          <p:spPr>
            <a:xfrm>
              <a:off x="7189476" y="2493686"/>
              <a:ext cx="0" cy="3765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1BA176FC-9D93-25DE-99CA-A474D230A947}"/>
                </a:ext>
              </a:extLst>
            </p:cNvPr>
            <p:cNvSpPr/>
            <p:nvPr/>
          </p:nvSpPr>
          <p:spPr>
            <a:xfrm>
              <a:off x="6095998" y="2072577"/>
              <a:ext cx="2186955" cy="42110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Input images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88A2B3D6-CA68-E4A6-D37B-379CDAB634F0}"/>
                </a:ext>
              </a:extLst>
            </p:cNvPr>
            <p:cNvSpPr/>
            <p:nvPr/>
          </p:nvSpPr>
          <p:spPr>
            <a:xfrm>
              <a:off x="5612005" y="2530427"/>
              <a:ext cx="1573937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H×W×3×N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824FF9E7-1346-5F34-3A57-B0DB15DB9846}"/>
                </a:ext>
              </a:extLst>
            </p:cNvPr>
            <p:cNvSpPr/>
            <p:nvPr/>
          </p:nvSpPr>
          <p:spPr>
            <a:xfrm>
              <a:off x="5156631" y="3616085"/>
              <a:ext cx="1194694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D377ADD-184D-09B5-E5E7-264816AF93A4}"/>
                </a:ext>
              </a:extLst>
            </p:cNvPr>
            <p:cNvSpPr/>
            <p:nvPr/>
          </p:nvSpPr>
          <p:spPr>
            <a:xfrm>
              <a:off x="5275909" y="4474647"/>
              <a:ext cx="956137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4×4×N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E9A74B96-9F4E-5B04-7ADD-88F91BF09235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7185943" y="3337329"/>
              <a:ext cx="3533" cy="17502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5C838D89-4378-C490-E559-4F82FC8299E0}"/>
                </a:ext>
              </a:extLst>
            </p:cNvPr>
            <p:cNvSpPr/>
            <p:nvPr/>
          </p:nvSpPr>
          <p:spPr>
            <a:xfrm>
              <a:off x="7185942" y="4081032"/>
              <a:ext cx="1540229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87" name="四角形: 角を丸くする 186">
              <a:extLst>
                <a:ext uri="{FF2B5EF4-FFF2-40B4-BE49-F238E27FC236}">
                  <a16:creationId xmlns:a16="http://schemas.microsoft.com/office/drawing/2014/main" id="{9225FE00-8E85-3AFC-5BA3-521D956F6B03}"/>
                </a:ext>
              </a:extLst>
            </p:cNvPr>
            <p:cNvSpPr/>
            <p:nvPr/>
          </p:nvSpPr>
          <p:spPr>
            <a:xfrm>
              <a:off x="4946798" y="1987337"/>
              <a:ext cx="3366744" cy="3735768"/>
            </a:xfrm>
            <a:prstGeom prst="roundRect">
              <a:avLst>
                <a:gd name="adj" fmla="val 4384"/>
              </a:avLst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F79B5A80-6B55-0673-C94A-BE86C7BA311E}"/>
                </a:ext>
              </a:extLst>
            </p:cNvPr>
            <p:cNvSpPr/>
            <p:nvPr/>
          </p:nvSpPr>
          <p:spPr>
            <a:xfrm>
              <a:off x="1458374" y="1964672"/>
              <a:ext cx="3457835" cy="433616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ja-JP" sz="2000" dirty="0">
                  <a:solidFill>
                    <a:schemeClr val="accent1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Training </a:t>
              </a:r>
              <a:r>
                <a:rPr lang="en-US" altLang="ja-JP" sz="2000" dirty="0">
                  <a:solidFill>
                    <a:schemeClr val="accent1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Scheme</a:t>
              </a:r>
              <a:endParaRPr kumimoji="1" lang="ja-JP" altLang="en-US" sz="2000" dirty="0">
                <a:solidFill>
                  <a:schemeClr val="accent1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B149814B-70A3-EDB5-E022-EA5D22E6C884}"/>
                </a:ext>
              </a:extLst>
            </p:cNvPr>
            <p:cNvCxnSpPr>
              <a:cxnSpLocks/>
              <a:stCxn id="195" idx="1"/>
              <a:endCxn id="6" idx="3"/>
            </p:cNvCxnSpPr>
            <p:nvPr/>
          </p:nvCxnSpPr>
          <p:spPr>
            <a:xfrm flipH="1">
              <a:off x="8125363" y="3103760"/>
              <a:ext cx="4987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9CCFC81D-9FE8-B974-86DC-72EAD3094A9B}"/>
                </a:ext>
              </a:extLst>
            </p:cNvPr>
            <p:cNvSpPr/>
            <p:nvPr/>
          </p:nvSpPr>
          <p:spPr>
            <a:xfrm>
              <a:off x="8624161" y="2974551"/>
              <a:ext cx="2824903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Trained Segmentation weight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</p:grp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43C1A2B-A345-04C9-AC7F-87885134BDB2}"/>
              </a:ext>
            </a:extLst>
          </p:cNvPr>
          <p:cNvSpPr/>
          <p:nvPr/>
        </p:nvSpPr>
        <p:spPr>
          <a:xfrm>
            <a:off x="427680" y="4407360"/>
            <a:ext cx="2920190" cy="45269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test_noaudio">
            <a:hlinkClick r:id="" action="ppaction://media"/>
            <a:extLst>
              <a:ext uri="{FF2B5EF4-FFF2-40B4-BE49-F238E27FC236}">
                <a16:creationId xmlns:a16="http://schemas.microsoft.com/office/drawing/2014/main" id="{C752A62C-F8DF-79B8-3148-B17D54D8D7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569" y="2759040"/>
            <a:ext cx="2074638" cy="3688244"/>
          </a:xfrm>
          <a:prstGeom prst="rect">
            <a:avLst/>
          </a:prstGeom>
        </p:spPr>
      </p:pic>
      <p:pic>
        <p:nvPicPr>
          <p:cNvPr id="17" name="図 16" descr="ピンクのクマのぬいぐるみ&#10;&#10;自動的に生成された説明">
            <a:extLst>
              <a:ext uri="{FF2B5EF4-FFF2-40B4-BE49-F238E27FC236}">
                <a16:creationId xmlns:a16="http://schemas.microsoft.com/office/drawing/2014/main" id="{B9DAC8F8-606D-18EE-4EEB-3BC4CD5DD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35" y="2759040"/>
            <a:ext cx="2074637" cy="3688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8" name="二等辺三角形 17">
            <a:extLst>
              <a:ext uri="{FF2B5EF4-FFF2-40B4-BE49-F238E27FC236}">
                <a16:creationId xmlns:a16="http://schemas.microsoft.com/office/drawing/2014/main" id="{DB724743-2E6A-2560-C444-4CAC690295D3}"/>
              </a:ext>
            </a:extLst>
          </p:cNvPr>
          <p:cNvSpPr/>
          <p:nvPr/>
        </p:nvSpPr>
        <p:spPr>
          <a:xfrm rot="5400000">
            <a:off x="5295227" y="1785540"/>
            <a:ext cx="902928" cy="100672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77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00079 0.1187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9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0.11875 L -0.09583 0.2847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1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83 0.28472 L -0.00143 0.4446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2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7CCA7-ECED-A48B-1676-881EF387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28CDE98-C597-2069-6617-6C4B72ED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05BA4A-E7CF-9730-B339-41B261AE8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2CD849-02AE-C6E1-96EA-1D2876BC9976}"/>
              </a:ext>
            </a:extLst>
          </p:cNvPr>
          <p:cNvSpPr txBox="1"/>
          <p:nvPr/>
        </p:nvSpPr>
        <p:spPr>
          <a:xfrm>
            <a:off x="6994913" y="1476502"/>
            <a:ext cx="4893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・自由視点映像の生成に成功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・学習用データセットから見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ることのできない領域は茶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色くなり、正しい映像には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　近づかない</a:t>
            </a:r>
            <a:endParaRPr lang="en-US" altLang="ja-JP" sz="2800" dirty="0">
              <a:latin typeface="ヒラギノ角ゴ ProN W3" panose="020B0300000000000000" pitchFamily="34" charset="-128"/>
              <a:ea typeface="ヒラギノ角ゴ ProN W3" panose="020B0300000000000000" pitchFamily="34" charset="-128"/>
            </a:endParaRPr>
          </a:p>
        </p:txBody>
      </p:sp>
      <p:pic>
        <p:nvPicPr>
          <p:cNvPr id="6" name="blender_paper_face2_spiral_100000_rgb">
            <a:hlinkClick r:id="" action="ppaction://media"/>
            <a:extLst>
              <a:ext uri="{FF2B5EF4-FFF2-40B4-BE49-F238E27FC236}">
                <a16:creationId xmlns:a16="http://schemas.microsoft.com/office/drawing/2014/main" id="{F1F1ED3C-F8F2-B72E-BC16-7F015BAE8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37367" y="1516792"/>
            <a:ext cx="3046703" cy="52967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test_noaudio">
            <a:hlinkClick r:id="" action="ppaction://media"/>
            <a:extLst>
              <a:ext uri="{FF2B5EF4-FFF2-40B4-BE49-F238E27FC236}">
                <a16:creationId xmlns:a16="http://schemas.microsoft.com/office/drawing/2014/main" id="{251531A9-A2E1-74F6-83FC-6B239914564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6989" y="1516792"/>
            <a:ext cx="2978988" cy="5295978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259ED631-BC2A-237B-DA8A-CAD07471098D}"/>
              </a:ext>
            </a:extLst>
          </p:cNvPr>
          <p:cNvSpPr/>
          <p:nvPr/>
        </p:nvSpPr>
        <p:spPr>
          <a:xfrm>
            <a:off x="3413513" y="3429000"/>
            <a:ext cx="313012" cy="1391728"/>
          </a:xfrm>
          <a:prstGeom prst="rightArrow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19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2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D40D6-5B9E-2DC3-EAC0-CFA00175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722B06E-4DB7-7E5A-9334-1EB0D90C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FB3022-1D0B-AF77-EE6A-9552FEB7D0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dirty="0"/>
              <a:t>システム構成</a:t>
            </a:r>
            <a:r>
              <a:rPr lang="en-US" altLang="ja-JP" dirty="0"/>
              <a:t>: </a:t>
            </a:r>
            <a:r>
              <a:rPr lang="ja-JP" altLang="en-US" dirty="0"/>
              <a:t>全体図</a:t>
            </a:r>
            <a:endParaRPr kumimoji="1" lang="ja-JP" altLang="en-US" dirty="0"/>
          </a:p>
        </p:txBody>
      </p: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FB4A1C9D-867E-D12D-290C-648E0BD16C66}"/>
              </a:ext>
            </a:extLst>
          </p:cNvPr>
          <p:cNvGrpSpPr/>
          <p:nvPr/>
        </p:nvGrpSpPr>
        <p:grpSpPr>
          <a:xfrm>
            <a:off x="432312" y="1964672"/>
            <a:ext cx="11327371" cy="3887641"/>
            <a:chOff x="331388" y="1964672"/>
            <a:chExt cx="11327371" cy="3887641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FC3B1B03-8145-164F-EB76-AA1617C1C579}"/>
                </a:ext>
              </a:extLst>
            </p:cNvPr>
            <p:cNvSpPr/>
            <p:nvPr/>
          </p:nvSpPr>
          <p:spPr>
            <a:xfrm>
              <a:off x="6152664" y="2870190"/>
              <a:ext cx="1871775" cy="46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YOLOv8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1EA53E0D-450B-CE41-64FE-BCCCB2395E20}"/>
                </a:ext>
              </a:extLst>
            </p:cNvPr>
            <p:cNvSpPr/>
            <p:nvPr/>
          </p:nvSpPr>
          <p:spPr>
            <a:xfrm>
              <a:off x="4997434" y="3978863"/>
              <a:ext cx="1871776" cy="46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COLMAP</a:t>
              </a:r>
            </a:p>
          </p:txBody>
        </p:sp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F8412370-1E69-0632-8390-9B4A28A0943D}"/>
                </a:ext>
              </a:extLst>
            </p:cNvPr>
            <p:cNvSpPr/>
            <p:nvPr/>
          </p:nvSpPr>
          <p:spPr>
            <a:xfrm>
              <a:off x="6149131" y="5087537"/>
              <a:ext cx="1871775" cy="44881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NeRF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FBBBB155-A343-2E99-F48B-EE6F71A4381B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5933322" y="3337329"/>
              <a:ext cx="1155230" cy="6415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D34BFD96-71CC-19BA-127B-DDA1CF265D0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5933322" y="4446002"/>
              <a:ext cx="1151697" cy="6415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0A69B359-3E73-2D02-7D35-50D321EC0F87}"/>
                </a:ext>
              </a:extLst>
            </p:cNvPr>
            <p:cNvCxnSpPr>
              <a:cxnSpLocks/>
              <a:stCxn id="19" idx="2"/>
              <a:endCxn id="6" idx="0"/>
            </p:cNvCxnSpPr>
            <p:nvPr/>
          </p:nvCxnSpPr>
          <p:spPr>
            <a:xfrm>
              <a:off x="7088552" y="2493686"/>
              <a:ext cx="0" cy="3765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121682B5-C5BA-2F78-E22F-B51FE6644E4D}"/>
                </a:ext>
              </a:extLst>
            </p:cNvPr>
            <p:cNvSpPr/>
            <p:nvPr/>
          </p:nvSpPr>
          <p:spPr>
            <a:xfrm>
              <a:off x="5995074" y="2072577"/>
              <a:ext cx="2186955" cy="42110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Input images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90B9E362-6812-9D00-1662-1EEE47F969CF}"/>
                </a:ext>
              </a:extLst>
            </p:cNvPr>
            <p:cNvSpPr/>
            <p:nvPr/>
          </p:nvSpPr>
          <p:spPr>
            <a:xfrm>
              <a:off x="348186" y="5087537"/>
              <a:ext cx="3733137" cy="46713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Camera position + angle</a:t>
              </a: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065652AC-1FFB-D849-652F-E9491B0F4695}"/>
                </a:ext>
              </a:extLst>
            </p:cNvPr>
            <p:cNvCxnSpPr>
              <a:cxnSpLocks/>
              <a:stCxn id="20" idx="3"/>
              <a:endCxn id="9" idx="1"/>
            </p:cNvCxnSpPr>
            <p:nvPr/>
          </p:nvCxnSpPr>
          <p:spPr>
            <a:xfrm flipV="1">
              <a:off x="4081323" y="5311946"/>
              <a:ext cx="2067808" cy="91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D95D5016-DDC4-B47F-4281-DD9FB7A13936}"/>
                </a:ext>
              </a:extLst>
            </p:cNvPr>
            <p:cNvCxnSpPr>
              <a:cxnSpLocks/>
              <a:stCxn id="9" idx="3"/>
              <a:endCxn id="29" idx="1"/>
            </p:cNvCxnSpPr>
            <p:nvPr/>
          </p:nvCxnSpPr>
          <p:spPr>
            <a:xfrm flipV="1">
              <a:off x="8020906" y="5311945"/>
              <a:ext cx="151556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C9A18F4-93CC-A8FA-59FE-984CECD851B2}"/>
                </a:ext>
              </a:extLst>
            </p:cNvPr>
            <p:cNvSpPr/>
            <p:nvPr/>
          </p:nvSpPr>
          <p:spPr>
            <a:xfrm>
              <a:off x="9536475" y="5078375"/>
              <a:ext cx="2079621" cy="46713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Output image</a:t>
              </a:r>
              <a:endParaRPr kumimoji="1" lang="ja-JP" altLang="en-US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510E2BE-7381-A41F-25B1-27C583D4D987}"/>
                </a:ext>
              </a:extLst>
            </p:cNvPr>
            <p:cNvSpPr/>
            <p:nvPr/>
          </p:nvSpPr>
          <p:spPr>
            <a:xfrm>
              <a:off x="5511081" y="2530427"/>
              <a:ext cx="1573937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H×W×3×N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11FBBEAC-5B91-D6C2-6E25-5E325AF76CE2}"/>
                </a:ext>
              </a:extLst>
            </p:cNvPr>
            <p:cNvSpPr/>
            <p:nvPr/>
          </p:nvSpPr>
          <p:spPr>
            <a:xfrm>
              <a:off x="5055707" y="3616085"/>
              <a:ext cx="1194694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36852E5E-6FD0-68E6-6C49-79F72A67C7D5}"/>
                </a:ext>
              </a:extLst>
            </p:cNvPr>
            <p:cNvSpPr/>
            <p:nvPr/>
          </p:nvSpPr>
          <p:spPr>
            <a:xfrm>
              <a:off x="5174985" y="4474647"/>
              <a:ext cx="956137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4×4×N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A38DCCEF-D9D1-81DC-C0C4-0E16F0B866A3}"/>
                </a:ext>
              </a:extLst>
            </p:cNvPr>
            <p:cNvSpPr/>
            <p:nvPr/>
          </p:nvSpPr>
          <p:spPr>
            <a:xfrm>
              <a:off x="4715037" y="5339312"/>
              <a:ext cx="1021465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4×4×N’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86E5C7AA-6364-D49F-0CEC-BA5146747440}"/>
                </a:ext>
              </a:extLst>
            </p:cNvPr>
            <p:cNvSpPr/>
            <p:nvPr/>
          </p:nvSpPr>
          <p:spPr>
            <a:xfrm>
              <a:off x="7986593" y="5342541"/>
              <a:ext cx="1584194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H×W×3×N’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A13C018A-C008-EB4A-1FEC-7A03A253AF58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7085019" y="3337329"/>
              <a:ext cx="3533" cy="17502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C00DF66A-B0B5-68D3-84D8-A5F424574487}"/>
                </a:ext>
              </a:extLst>
            </p:cNvPr>
            <p:cNvSpPr/>
            <p:nvPr/>
          </p:nvSpPr>
          <p:spPr>
            <a:xfrm>
              <a:off x="7085018" y="4081032"/>
              <a:ext cx="1540229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H×W×4×N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  <p:sp>
          <p:nvSpPr>
            <p:cNvPr id="187" name="四角形: 角を丸くする 186">
              <a:extLst>
                <a:ext uri="{FF2B5EF4-FFF2-40B4-BE49-F238E27FC236}">
                  <a16:creationId xmlns:a16="http://schemas.microsoft.com/office/drawing/2014/main" id="{FEB8B2A7-BEC1-1C48-DBE6-555801875B64}"/>
                </a:ext>
              </a:extLst>
            </p:cNvPr>
            <p:cNvSpPr/>
            <p:nvPr/>
          </p:nvSpPr>
          <p:spPr>
            <a:xfrm>
              <a:off x="4845874" y="1987337"/>
              <a:ext cx="3366744" cy="3735768"/>
            </a:xfrm>
            <a:prstGeom prst="roundRect">
              <a:avLst>
                <a:gd name="adj" fmla="val 4384"/>
              </a:avLst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88" name="四角形: 角を丸くする 187">
              <a:extLst>
                <a:ext uri="{FF2B5EF4-FFF2-40B4-BE49-F238E27FC236}">
                  <a16:creationId xmlns:a16="http://schemas.microsoft.com/office/drawing/2014/main" id="{BE170301-4A2B-389D-A6A2-CB5AAA55DA08}"/>
                </a:ext>
              </a:extLst>
            </p:cNvPr>
            <p:cNvSpPr/>
            <p:nvPr/>
          </p:nvSpPr>
          <p:spPr>
            <a:xfrm>
              <a:off x="331389" y="4931346"/>
              <a:ext cx="11327370" cy="920967"/>
            </a:xfrm>
            <a:prstGeom prst="roundRect">
              <a:avLst>
                <a:gd name="adj" fmla="val 11868"/>
              </a:avLst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2000" dirty="0">
                <a:solidFill>
                  <a:schemeClr val="tx1"/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89" name="四角形: 角を丸くする 188">
              <a:extLst>
                <a:ext uri="{FF2B5EF4-FFF2-40B4-BE49-F238E27FC236}">
                  <a16:creationId xmlns:a16="http://schemas.microsoft.com/office/drawing/2014/main" id="{1F92FE4F-66EB-9B38-F63C-EA4B587196C8}"/>
                </a:ext>
              </a:extLst>
            </p:cNvPr>
            <p:cNvSpPr/>
            <p:nvPr/>
          </p:nvSpPr>
          <p:spPr>
            <a:xfrm>
              <a:off x="1357450" y="1964672"/>
              <a:ext cx="3457835" cy="433616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ja-JP" sz="2000" dirty="0">
                  <a:solidFill>
                    <a:schemeClr val="accent1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Training </a:t>
              </a:r>
              <a:r>
                <a:rPr lang="en-US" altLang="ja-JP" sz="2000" dirty="0">
                  <a:solidFill>
                    <a:schemeClr val="accent1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Scheme</a:t>
              </a:r>
              <a:endParaRPr kumimoji="1" lang="ja-JP" altLang="en-US" sz="2000" dirty="0">
                <a:solidFill>
                  <a:schemeClr val="accent1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sp>
          <p:nvSpPr>
            <p:cNvPr id="190" name="四角形: 角を丸くする 189">
              <a:extLst>
                <a:ext uri="{FF2B5EF4-FFF2-40B4-BE49-F238E27FC236}">
                  <a16:creationId xmlns:a16="http://schemas.microsoft.com/office/drawing/2014/main" id="{17316800-4EAF-601A-026F-400E998B321D}"/>
                </a:ext>
              </a:extLst>
            </p:cNvPr>
            <p:cNvSpPr/>
            <p:nvPr/>
          </p:nvSpPr>
          <p:spPr>
            <a:xfrm>
              <a:off x="331388" y="4446002"/>
              <a:ext cx="2753773" cy="467139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000" dirty="0">
                  <a:solidFill>
                    <a:schemeClr val="accent2">
                      <a:lumMod val="75000"/>
                    </a:schemeClr>
                  </a:solidFill>
                  <a:latin typeface="ヒラギノ角ゴ ProN W6" panose="020B0600000000000000" pitchFamily="34" charset="-128"/>
                  <a:ea typeface="ヒラギノ角ゴ ProN W6" panose="020B0600000000000000" pitchFamily="34" charset="-128"/>
                </a:rPr>
                <a:t>Inference Scheme</a:t>
              </a:r>
              <a:endParaRPr kumimoji="1" lang="ja-JP" altLang="en-US" sz="2000" dirty="0">
                <a:solidFill>
                  <a:schemeClr val="accent2">
                    <a:lumMod val="75000"/>
                  </a:schemeClr>
                </a:solidFill>
                <a:latin typeface="ヒラギノ角ゴ ProN W6" panose="020B0600000000000000" pitchFamily="34" charset="-128"/>
                <a:ea typeface="ヒラギノ角ゴ ProN W6" panose="020B0600000000000000" pitchFamily="34" charset="-128"/>
              </a:endParaRPr>
            </a:p>
          </p:txBody>
        </p:sp>
        <p:cxnSp>
          <p:nvCxnSpPr>
            <p:cNvPr id="192" name="直線矢印コネクタ 191">
              <a:extLst>
                <a:ext uri="{FF2B5EF4-FFF2-40B4-BE49-F238E27FC236}">
                  <a16:creationId xmlns:a16="http://schemas.microsoft.com/office/drawing/2014/main" id="{9D20A088-F9BC-0FB0-BF9F-CEE6261629AD}"/>
                </a:ext>
              </a:extLst>
            </p:cNvPr>
            <p:cNvCxnSpPr>
              <a:cxnSpLocks/>
              <a:stCxn id="195" idx="1"/>
              <a:endCxn id="6" idx="3"/>
            </p:cNvCxnSpPr>
            <p:nvPr/>
          </p:nvCxnSpPr>
          <p:spPr>
            <a:xfrm flipH="1">
              <a:off x="8024439" y="3103760"/>
              <a:ext cx="4987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C7C1244B-5CE1-716B-B9BE-9CABF4729B01}"/>
                </a:ext>
              </a:extLst>
            </p:cNvPr>
            <p:cNvSpPr/>
            <p:nvPr/>
          </p:nvSpPr>
          <p:spPr>
            <a:xfrm>
              <a:off x="8523237" y="2974551"/>
              <a:ext cx="2824903" cy="258417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ヒラギノ角ゴ ProN W3" panose="020B0300000000000000" pitchFamily="34" charset="-128"/>
                  <a:ea typeface="ヒラギノ角ゴ ProN W3" panose="020B0300000000000000" pitchFamily="34" charset="-128"/>
                </a:rPr>
                <a:t>Trained Segmentation weight</a:t>
              </a:r>
              <a:endParaRPr kumimoji="1" lang="ja-JP" altLang="en-US" sz="1400" dirty="0">
                <a:solidFill>
                  <a:schemeClr val="tx1"/>
                </a:solidFill>
                <a:latin typeface="ヒラギノ角ゴ ProN W3" panose="020B0300000000000000" pitchFamily="34" charset="-128"/>
                <a:ea typeface="ヒラギノ角ゴ ProN W3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0C6C-3CFC-7F0D-B751-511D1FAF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B2F1849-1433-0917-072C-4C25EE13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0C09-3B82-45B4-BA41-4F558A8F1960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9A89843-402D-ECC9-CF78-3C11C5CD09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err="1"/>
              <a:t>NeRF</a:t>
            </a:r>
            <a:r>
              <a:rPr lang="ja-JP" altLang="en-US" dirty="0"/>
              <a:t>の改善</a:t>
            </a:r>
            <a:r>
              <a:rPr lang="en-US" altLang="ja-JP" dirty="0"/>
              <a:t>: </a:t>
            </a:r>
            <a:r>
              <a:rPr lang="en-US" altLang="ja-JP" dirty="0" err="1"/>
              <a:t>DietNeRF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A5933D-1C6E-5DE6-E21B-50A9BAD97A3F}"/>
              </a:ext>
            </a:extLst>
          </p:cNvPr>
          <p:cNvSpPr txBox="1"/>
          <p:nvPr/>
        </p:nvSpPr>
        <p:spPr>
          <a:xfrm>
            <a:off x="316989" y="1503007"/>
            <a:ext cx="1131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・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CLIP</a:t>
            </a:r>
            <a:r>
              <a:rPr lang="ja-JP" altLang="en-US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エンコードを用いた、意味的一貫性の担保 </a:t>
            </a:r>
            <a:r>
              <a:rPr lang="en-US" altLang="ja-JP" sz="2800" dirty="0">
                <a:latin typeface="ヒラギノ角ゴ ProN W3" panose="020B0300000000000000" pitchFamily="34" charset="-128"/>
                <a:ea typeface="ヒラギノ角ゴ ProN W3" panose="020B0300000000000000" pitchFamily="34" charset="-128"/>
              </a:rPr>
              <a:t>[3]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FC3A0B-1638-F42C-FE9F-7F014AE8C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8" y="2067581"/>
            <a:ext cx="4878331" cy="43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２">
      <a:majorFont>
        <a:latin typeface="DIN 2014"/>
        <a:ea typeface="ヒラギノ角ゴ ProN W5"/>
        <a:cs typeface=""/>
      </a:majorFont>
      <a:minorFont>
        <a:latin typeface="DIN 2014"/>
        <a:ea typeface="ヒラギノ角ゴ ProN W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DIN 2014"/>
        <a:ea typeface="ヒラギノ角ゴ ProN W3"/>
        <a:cs typeface=""/>
      </a:majorFont>
      <a:minorFont>
        <a:latin typeface="DIN 2014"/>
        <a:ea typeface="ヒラギノ明朝 ProN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3717</TotalTime>
  <Words>866</Words>
  <Application>Microsoft Office PowerPoint</Application>
  <PresentationFormat>ワイド画面</PresentationFormat>
  <Paragraphs>157</Paragraphs>
  <Slides>18</Slides>
  <Notes>6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27" baseType="lpstr">
      <vt:lpstr>DIN 2014</vt:lpstr>
      <vt:lpstr>ヒラギノ角ゴ Pro W6</vt:lpstr>
      <vt:lpstr>ヒラギノ角ゴ ProN W3</vt:lpstr>
      <vt:lpstr>ヒラギノ角ゴ ProN W6</vt:lpstr>
      <vt:lpstr>游ゴシック</vt:lpstr>
      <vt:lpstr>Arial</vt:lpstr>
      <vt:lpstr>Cambria Math</vt:lpstr>
      <vt:lpstr>Office テーマ</vt:lpstr>
      <vt:lpstr>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ㅤ Gelatoni</dc:creator>
  <cp:lastModifiedBy>m2210593</cp:lastModifiedBy>
  <cp:revision>894</cp:revision>
  <dcterms:created xsi:type="dcterms:W3CDTF">2023-07-04T00:59:41Z</dcterms:created>
  <dcterms:modified xsi:type="dcterms:W3CDTF">2025-02-17T19:24:23Z</dcterms:modified>
</cp:coreProperties>
</file>